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71" r:id="rId5"/>
    <p:sldId id="261" r:id="rId6"/>
    <p:sldId id="262" r:id="rId7"/>
    <p:sldId id="263" r:id="rId8"/>
    <p:sldId id="264" r:id="rId9"/>
    <p:sldId id="273" r:id="rId10"/>
    <p:sldId id="266" r:id="rId11"/>
    <p:sldId id="267" r:id="rId12"/>
    <p:sldId id="272" r:id="rId13"/>
    <p:sldId id="269" r:id="rId14"/>
    <p:sldId id="274" r:id="rId15"/>
    <p:sldId id="275" r:id="rId16"/>
    <p:sldId id="276" r:id="rId17"/>
    <p:sldId id="270" r:id="rId18"/>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72" y="13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image" Target="../media/image2.svg"/><Relationship Id="rId4" Type="http://schemas.openxmlformats.org/officeDocument/2006/relationships/image" Target="../media/image5.svg"/></Relationships>
</file>

<file path=ppt/diagrams/_rels/drawing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image" Target="../media/image2.svg"/><Relationship Id="rId4" Type="http://schemas.openxmlformats.org/officeDocument/2006/relationships/image" Target="../media/image5.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971C932-9DC3-41D7-AFB9-93291097618F}" type="doc">
      <dgm:prSet loTypeId="urn:microsoft.com/office/officeart/2018/2/layout/IconVerticalSolidList" loCatId="icon" qsTypeId="urn:microsoft.com/office/officeart/2005/8/quickstyle/simple1#1" qsCatId="simple" csTypeId="urn:microsoft.com/office/officeart/2018/5/colors/Iconchunking_neutralbg_colorful1" csCatId="colorful" phldr="1"/>
      <dgm:spPr/>
      <dgm:t>
        <a:bodyPr/>
        <a:lstStyle/>
        <a:p>
          <a:endParaRPr lang="en-US"/>
        </a:p>
      </dgm:t>
    </dgm:pt>
    <dgm:pt modelId="{86431908-7CE0-4315-A5D5-8E31F1711938}">
      <dgm:prSet/>
      <dgm:spPr/>
      <dgm:t>
        <a:bodyPr/>
        <a:lstStyle/>
        <a:p>
          <a:r>
            <a:rPr lang="de-CH" b="1"/>
            <a:t>Betrieb Restaurant/Kiosk: </a:t>
          </a:r>
          <a:r>
            <a:rPr lang="de-CH"/>
            <a:t>Verkauf von Esswaren, Getränken, Snacks, Glacé, etc.</a:t>
          </a:r>
          <a:endParaRPr lang="en-US"/>
        </a:p>
      </dgm:t>
    </dgm:pt>
    <dgm:pt modelId="{CE0E33BC-BE25-4B37-A68E-51FB51E98361}" type="parTrans" cxnId="{F13B25E9-A6DB-4D83-B74A-758EAA68A5CE}">
      <dgm:prSet/>
      <dgm:spPr/>
      <dgm:t>
        <a:bodyPr/>
        <a:lstStyle/>
        <a:p>
          <a:endParaRPr lang="en-US"/>
        </a:p>
      </dgm:t>
    </dgm:pt>
    <dgm:pt modelId="{EA23CF2A-8157-43E8-B47F-A119DAF37E66}" type="sibTrans" cxnId="{F13B25E9-A6DB-4D83-B74A-758EAA68A5CE}">
      <dgm:prSet/>
      <dgm:spPr/>
      <dgm:t>
        <a:bodyPr/>
        <a:lstStyle/>
        <a:p>
          <a:endParaRPr lang="en-US"/>
        </a:p>
      </dgm:t>
    </dgm:pt>
    <dgm:pt modelId="{56F1681E-52A5-465D-814F-2218005EEFA1}">
      <dgm:prSet/>
      <dgm:spPr/>
      <dgm:t>
        <a:bodyPr/>
        <a:lstStyle/>
        <a:p>
          <a:r>
            <a:rPr lang="de-CH" b="1"/>
            <a:t>Facility Management: </a:t>
          </a:r>
          <a:endParaRPr lang="en-US"/>
        </a:p>
      </dgm:t>
    </dgm:pt>
    <dgm:pt modelId="{B6213FC3-CA6A-4D0E-BCDF-4B43F2A11768}" type="parTrans" cxnId="{46D2EA70-8542-4546-8F88-83543C5570F9}">
      <dgm:prSet/>
      <dgm:spPr/>
      <dgm:t>
        <a:bodyPr/>
        <a:lstStyle/>
        <a:p>
          <a:endParaRPr lang="en-US"/>
        </a:p>
      </dgm:t>
    </dgm:pt>
    <dgm:pt modelId="{444814F7-BB56-41F3-974A-084A17E479CE}" type="sibTrans" cxnId="{46D2EA70-8542-4546-8F88-83543C5570F9}">
      <dgm:prSet/>
      <dgm:spPr/>
      <dgm:t>
        <a:bodyPr/>
        <a:lstStyle/>
        <a:p>
          <a:endParaRPr lang="en-US"/>
        </a:p>
      </dgm:t>
    </dgm:pt>
    <dgm:pt modelId="{EA7D679A-3750-42D2-A556-3695D7A3F20B}">
      <dgm:prSet/>
      <dgm:spPr/>
      <dgm:t>
        <a:bodyPr/>
        <a:lstStyle/>
        <a:p>
          <a:r>
            <a:rPr lang="de-CH"/>
            <a:t>-Reinigen und unterhalten des gesamten Pachtbereichs</a:t>
          </a:r>
          <a:endParaRPr lang="en-US"/>
        </a:p>
      </dgm:t>
    </dgm:pt>
    <dgm:pt modelId="{5947D79A-DC14-4EBD-B254-7979D851357B}" type="parTrans" cxnId="{13E12F3F-2376-43F8-AD67-703410E133D4}">
      <dgm:prSet/>
      <dgm:spPr/>
      <dgm:t>
        <a:bodyPr/>
        <a:lstStyle/>
        <a:p>
          <a:endParaRPr lang="en-US"/>
        </a:p>
      </dgm:t>
    </dgm:pt>
    <dgm:pt modelId="{DC51259D-A412-412C-8862-A043967C90A0}" type="sibTrans" cxnId="{13E12F3F-2376-43F8-AD67-703410E133D4}">
      <dgm:prSet/>
      <dgm:spPr/>
      <dgm:t>
        <a:bodyPr/>
        <a:lstStyle/>
        <a:p>
          <a:endParaRPr lang="en-US"/>
        </a:p>
      </dgm:t>
    </dgm:pt>
    <dgm:pt modelId="{CDBD21E5-0479-4D2F-B699-CF859F31BADD}">
      <dgm:prSet/>
      <dgm:spPr/>
      <dgm:t>
        <a:bodyPr/>
        <a:lstStyle/>
        <a:p>
          <a:r>
            <a:rPr lang="de-CH" dirty="0"/>
            <a:t>-Leeren der Abfalleimer im gesamten Pachtbereich</a:t>
          </a:r>
          <a:endParaRPr lang="en-US" dirty="0"/>
        </a:p>
      </dgm:t>
    </dgm:pt>
    <dgm:pt modelId="{2AD08358-186B-4274-BD74-5405EA560002}" type="parTrans" cxnId="{7DA98243-62B1-4665-B9EA-9E8C9A70FFA0}">
      <dgm:prSet/>
      <dgm:spPr/>
      <dgm:t>
        <a:bodyPr/>
        <a:lstStyle/>
        <a:p>
          <a:endParaRPr lang="en-US"/>
        </a:p>
      </dgm:t>
    </dgm:pt>
    <dgm:pt modelId="{3DCAD242-AA81-4DC4-9AE1-5D979470598A}" type="sibTrans" cxnId="{7DA98243-62B1-4665-B9EA-9E8C9A70FFA0}">
      <dgm:prSet/>
      <dgm:spPr/>
      <dgm:t>
        <a:bodyPr/>
        <a:lstStyle/>
        <a:p>
          <a:endParaRPr lang="en-US"/>
        </a:p>
      </dgm:t>
    </dgm:pt>
    <dgm:pt modelId="{CF5CBE36-EA75-4B6F-8147-28DD0B5DE96E}" type="pres">
      <dgm:prSet presAssocID="{D971C932-9DC3-41D7-AFB9-93291097618F}" presName="root" presStyleCnt="0">
        <dgm:presLayoutVars>
          <dgm:dir/>
          <dgm:resizeHandles val="exact"/>
        </dgm:presLayoutVars>
      </dgm:prSet>
      <dgm:spPr/>
    </dgm:pt>
    <dgm:pt modelId="{95334E69-6EA0-48E9-BEB4-E3F4FF3E6A14}" type="pres">
      <dgm:prSet presAssocID="{86431908-7CE0-4315-A5D5-8E31F1711938}" presName="compNode" presStyleCnt="0"/>
      <dgm:spPr/>
    </dgm:pt>
    <dgm:pt modelId="{ECDE4A52-8D4E-43A1-94D9-6589C18683E1}" type="pres">
      <dgm:prSet presAssocID="{86431908-7CE0-4315-A5D5-8E31F1711938}" presName="bgRect" presStyleLbl="bgShp" presStyleIdx="0" presStyleCnt="4"/>
      <dgm:spPr/>
    </dgm:pt>
    <dgm:pt modelId="{64C8DA6A-2721-4410-9566-94C220F47389}" type="pres">
      <dgm:prSet presAssocID="{86431908-7CE0-4315-A5D5-8E31F1711938}"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hampagne Glasses"/>
        </a:ext>
      </dgm:extLst>
    </dgm:pt>
    <dgm:pt modelId="{5A7E2BCF-5C59-4164-A671-DD14DC8CEF44}" type="pres">
      <dgm:prSet presAssocID="{86431908-7CE0-4315-A5D5-8E31F1711938}" presName="spaceRect" presStyleCnt="0"/>
      <dgm:spPr/>
    </dgm:pt>
    <dgm:pt modelId="{62F4B932-2913-468E-AA19-CBB35ED12C92}" type="pres">
      <dgm:prSet presAssocID="{86431908-7CE0-4315-A5D5-8E31F1711938}" presName="parTx" presStyleLbl="revTx" presStyleIdx="0" presStyleCnt="4">
        <dgm:presLayoutVars>
          <dgm:chMax val="0"/>
          <dgm:chPref val="0"/>
        </dgm:presLayoutVars>
      </dgm:prSet>
      <dgm:spPr/>
    </dgm:pt>
    <dgm:pt modelId="{B717C50B-D877-4CAE-864D-8C4B56C321CD}" type="pres">
      <dgm:prSet presAssocID="{EA23CF2A-8157-43E8-B47F-A119DAF37E66}" presName="sibTrans" presStyleCnt="0"/>
      <dgm:spPr/>
    </dgm:pt>
    <dgm:pt modelId="{5C36C12B-199D-4CD1-9D14-BF425F08E3A0}" type="pres">
      <dgm:prSet presAssocID="{56F1681E-52A5-465D-814F-2218005EEFA1}" presName="compNode" presStyleCnt="0"/>
      <dgm:spPr/>
    </dgm:pt>
    <dgm:pt modelId="{4A33C38D-BD1D-4872-94ED-2C5FC7187635}" type="pres">
      <dgm:prSet presAssocID="{56F1681E-52A5-465D-814F-2218005EEFA1}" presName="bgRect" presStyleLbl="bgShp" presStyleIdx="1" presStyleCnt="4"/>
      <dgm:spPr/>
    </dgm:pt>
    <dgm:pt modelId="{AFA06AE8-F9F4-428C-AF20-671026840E36}" type="pres">
      <dgm:prSet presAssocID="{56F1681E-52A5-465D-814F-2218005EEFA1}"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ierarchie"/>
        </a:ext>
      </dgm:extLst>
    </dgm:pt>
    <dgm:pt modelId="{325DD3FE-ABEC-490D-8192-433E9ACD7986}" type="pres">
      <dgm:prSet presAssocID="{56F1681E-52A5-465D-814F-2218005EEFA1}" presName="spaceRect" presStyleCnt="0"/>
      <dgm:spPr/>
    </dgm:pt>
    <dgm:pt modelId="{D13EF092-0CDC-4AEC-9C09-1E43EE3CD8E6}" type="pres">
      <dgm:prSet presAssocID="{56F1681E-52A5-465D-814F-2218005EEFA1}" presName="parTx" presStyleLbl="revTx" presStyleIdx="1" presStyleCnt="4">
        <dgm:presLayoutVars>
          <dgm:chMax val="0"/>
          <dgm:chPref val="0"/>
        </dgm:presLayoutVars>
      </dgm:prSet>
      <dgm:spPr/>
    </dgm:pt>
    <dgm:pt modelId="{56238E11-3BA2-4C22-B125-57DA8D26DCBD}" type="pres">
      <dgm:prSet presAssocID="{444814F7-BB56-41F3-974A-084A17E479CE}" presName="sibTrans" presStyleCnt="0"/>
      <dgm:spPr/>
    </dgm:pt>
    <dgm:pt modelId="{6A856F0D-29ED-4989-8C4B-2F1205F67709}" type="pres">
      <dgm:prSet presAssocID="{EA7D679A-3750-42D2-A556-3695D7A3F20B}" presName="compNode" presStyleCnt="0"/>
      <dgm:spPr/>
    </dgm:pt>
    <dgm:pt modelId="{A26311CB-EB88-44FB-AE47-EB3FADADFB43}" type="pres">
      <dgm:prSet presAssocID="{EA7D679A-3750-42D2-A556-3695D7A3F20B}" presName="bgRect" presStyleLbl="bgShp" presStyleIdx="2" presStyleCnt="4"/>
      <dgm:spPr/>
    </dgm:pt>
    <dgm:pt modelId="{7A9A1EBB-76A1-4EAE-8C9A-C90637BE3574}" type="pres">
      <dgm:prSet presAssocID="{EA7D679A-3750-42D2-A556-3695D7A3F20B}"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Mop and bucket"/>
        </a:ext>
      </dgm:extLst>
    </dgm:pt>
    <dgm:pt modelId="{D54D0DBD-0F2E-43E6-A2E9-75195007A9D3}" type="pres">
      <dgm:prSet presAssocID="{EA7D679A-3750-42D2-A556-3695D7A3F20B}" presName="spaceRect" presStyleCnt="0"/>
      <dgm:spPr/>
    </dgm:pt>
    <dgm:pt modelId="{922E2758-1D94-429F-9E35-0E3B56A42832}" type="pres">
      <dgm:prSet presAssocID="{EA7D679A-3750-42D2-A556-3695D7A3F20B}" presName="parTx" presStyleLbl="revTx" presStyleIdx="2" presStyleCnt="4">
        <dgm:presLayoutVars>
          <dgm:chMax val="0"/>
          <dgm:chPref val="0"/>
        </dgm:presLayoutVars>
      </dgm:prSet>
      <dgm:spPr/>
    </dgm:pt>
    <dgm:pt modelId="{57C08853-11B9-47E6-BE80-3F6A6EAE31BF}" type="pres">
      <dgm:prSet presAssocID="{DC51259D-A412-412C-8862-A043967C90A0}" presName="sibTrans" presStyleCnt="0"/>
      <dgm:spPr/>
    </dgm:pt>
    <dgm:pt modelId="{042042EE-3014-4805-AC77-228E1E0FED5C}" type="pres">
      <dgm:prSet presAssocID="{CDBD21E5-0479-4D2F-B699-CF859F31BADD}" presName="compNode" presStyleCnt="0"/>
      <dgm:spPr/>
    </dgm:pt>
    <dgm:pt modelId="{1D1D3C20-D0C1-41D0-BF04-8A400AB22609}" type="pres">
      <dgm:prSet presAssocID="{CDBD21E5-0479-4D2F-B699-CF859F31BADD}" presName="bgRect" presStyleLbl="bgShp" presStyleIdx="3" presStyleCnt="4"/>
      <dgm:spPr/>
    </dgm:pt>
    <dgm:pt modelId="{5D265252-B6EF-4E52-BC05-86232973EBA4}" type="pres">
      <dgm:prSet presAssocID="{CDBD21E5-0479-4D2F-B699-CF859F31BADD}"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Abfall Silhouette"/>
        </a:ext>
      </dgm:extLst>
    </dgm:pt>
    <dgm:pt modelId="{35C9470F-A60A-4FDD-AAA7-B5916D980895}" type="pres">
      <dgm:prSet presAssocID="{CDBD21E5-0479-4D2F-B699-CF859F31BADD}" presName="spaceRect" presStyleCnt="0"/>
      <dgm:spPr/>
    </dgm:pt>
    <dgm:pt modelId="{B874D737-4E35-4BEE-8AD6-4A86E4783B65}" type="pres">
      <dgm:prSet presAssocID="{CDBD21E5-0479-4D2F-B699-CF859F31BADD}" presName="parTx" presStyleLbl="revTx" presStyleIdx="3" presStyleCnt="4">
        <dgm:presLayoutVars>
          <dgm:chMax val="0"/>
          <dgm:chPref val="0"/>
        </dgm:presLayoutVars>
      </dgm:prSet>
      <dgm:spPr/>
    </dgm:pt>
  </dgm:ptLst>
  <dgm:cxnLst>
    <dgm:cxn modelId="{4994C40A-47D8-4A98-9D3B-A2F27AA30790}" type="presOf" srcId="{56F1681E-52A5-465D-814F-2218005EEFA1}" destId="{D13EF092-0CDC-4AEC-9C09-1E43EE3CD8E6}" srcOrd="0" destOrd="0" presId="urn:microsoft.com/office/officeart/2018/2/layout/IconVerticalSolidList"/>
    <dgm:cxn modelId="{C851B61F-40D8-4ABE-94D9-5E8B336B4ABA}" type="presOf" srcId="{CDBD21E5-0479-4D2F-B699-CF859F31BADD}" destId="{B874D737-4E35-4BEE-8AD6-4A86E4783B65}" srcOrd="0" destOrd="0" presId="urn:microsoft.com/office/officeart/2018/2/layout/IconVerticalSolidList"/>
    <dgm:cxn modelId="{13E12F3F-2376-43F8-AD67-703410E133D4}" srcId="{D971C932-9DC3-41D7-AFB9-93291097618F}" destId="{EA7D679A-3750-42D2-A556-3695D7A3F20B}" srcOrd="2" destOrd="0" parTransId="{5947D79A-DC14-4EBD-B254-7979D851357B}" sibTransId="{DC51259D-A412-412C-8862-A043967C90A0}"/>
    <dgm:cxn modelId="{7DA98243-62B1-4665-B9EA-9E8C9A70FFA0}" srcId="{D971C932-9DC3-41D7-AFB9-93291097618F}" destId="{CDBD21E5-0479-4D2F-B699-CF859F31BADD}" srcOrd="3" destOrd="0" parTransId="{2AD08358-186B-4274-BD74-5405EA560002}" sibTransId="{3DCAD242-AA81-4DC4-9AE1-5D979470598A}"/>
    <dgm:cxn modelId="{CCBA8C4B-AFD2-401E-8F66-0CC8C0934AC6}" type="presOf" srcId="{EA7D679A-3750-42D2-A556-3695D7A3F20B}" destId="{922E2758-1D94-429F-9E35-0E3B56A42832}" srcOrd="0" destOrd="0" presId="urn:microsoft.com/office/officeart/2018/2/layout/IconVerticalSolidList"/>
    <dgm:cxn modelId="{BB8D8F6C-DA72-454F-A3AB-87C36AE41663}" type="presOf" srcId="{D971C932-9DC3-41D7-AFB9-93291097618F}" destId="{CF5CBE36-EA75-4B6F-8147-28DD0B5DE96E}" srcOrd="0" destOrd="0" presId="urn:microsoft.com/office/officeart/2018/2/layout/IconVerticalSolidList"/>
    <dgm:cxn modelId="{46D2EA70-8542-4546-8F88-83543C5570F9}" srcId="{D971C932-9DC3-41D7-AFB9-93291097618F}" destId="{56F1681E-52A5-465D-814F-2218005EEFA1}" srcOrd="1" destOrd="0" parTransId="{B6213FC3-CA6A-4D0E-BCDF-4B43F2A11768}" sibTransId="{444814F7-BB56-41F3-974A-084A17E479CE}"/>
    <dgm:cxn modelId="{4A7B8CD2-3D77-4D97-9014-E36DD844A981}" type="presOf" srcId="{86431908-7CE0-4315-A5D5-8E31F1711938}" destId="{62F4B932-2913-468E-AA19-CBB35ED12C92}" srcOrd="0" destOrd="0" presId="urn:microsoft.com/office/officeart/2018/2/layout/IconVerticalSolidList"/>
    <dgm:cxn modelId="{F13B25E9-A6DB-4D83-B74A-758EAA68A5CE}" srcId="{D971C932-9DC3-41D7-AFB9-93291097618F}" destId="{86431908-7CE0-4315-A5D5-8E31F1711938}" srcOrd="0" destOrd="0" parTransId="{CE0E33BC-BE25-4B37-A68E-51FB51E98361}" sibTransId="{EA23CF2A-8157-43E8-B47F-A119DAF37E66}"/>
    <dgm:cxn modelId="{88FB302D-35BD-4BEE-9280-462FFB7E0C2E}" type="presParOf" srcId="{CF5CBE36-EA75-4B6F-8147-28DD0B5DE96E}" destId="{95334E69-6EA0-48E9-BEB4-E3F4FF3E6A14}" srcOrd="0" destOrd="0" presId="urn:microsoft.com/office/officeart/2018/2/layout/IconVerticalSolidList"/>
    <dgm:cxn modelId="{14618527-A556-45E0-86ED-BA3252DC70DA}" type="presParOf" srcId="{95334E69-6EA0-48E9-BEB4-E3F4FF3E6A14}" destId="{ECDE4A52-8D4E-43A1-94D9-6589C18683E1}" srcOrd="0" destOrd="0" presId="urn:microsoft.com/office/officeart/2018/2/layout/IconVerticalSolidList"/>
    <dgm:cxn modelId="{151CA669-1335-42B9-8F0F-B23ED23D8093}" type="presParOf" srcId="{95334E69-6EA0-48E9-BEB4-E3F4FF3E6A14}" destId="{64C8DA6A-2721-4410-9566-94C220F47389}" srcOrd="1" destOrd="0" presId="urn:microsoft.com/office/officeart/2018/2/layout/IconVerticalSolidList"/>
    <dgm:cxn modelId="{1CCF31FF-B871-4C41-9C0C-89A54EAB4035}" type="presParOf" srcId="{95334E69-6EA0-48E9-BEB4-E3F4FF3E6A14}" destId="{5A7E2BCF-5C59-4164-A671-DD14DC8CEF44}" srcOrd="2" destOrd="0" presId="urn:microsoft.com/office/officeart/2018/2/layout/IconVerticalSolidList"/>
    <dgm:cxn modelId="{D28DBC17-89EA-427C-B0BE-55E51A3483F0}" type="presParOf" srcId="{95334E69-6EA0-48E9-BEB4-E3F4FF3E6A14}" destId="{62F4B932-2913-468E-AA19-CBB35ED12C92}" srcOrd="3" destOrd="0" presId="urn:microsoft.com/office/officeart/2018/2/layout/IconVerticalSolidList"/>
    <dgm:cxn modelId="{B7450E56-8B26-4CDA-8A4E-BDECF2D1E45B}" type="presParOf" srcId="{CF5CBE36-EA75-4B6F-8147-28DD0B5DE96E}" destId="{B717C50B-D877-4CAE-864D-8C4B56C321CD}" srcOrd="1" destOrd="0" presId="urn:microsoft.com/office/officeart/2018/2/layout/IconVerticalSolidList"/>
    <dgm:cxn modelId="{110C86F8-4E03-4EBC-B87D-AD5FCA6B981F}" type="presParOf" srcId="{CF5CBE36-EA75-4B6F-8147-28DD0B5DE96E}" destId="{5C36C12B-199D-4CD1-9D14-BF425F08E3A0}" srcOrd="2" destOrd="0" presId="urn:microsoft.com/office/officeart/2018/2/layout/IconVerticalSolidList"/>
    <dgm:cxn modelId="{F42B8D5D-55B8-4A1C-B0B4-7C854715EF6B}" type="presParOf" srcId="{5C36C12B-199D-4CD1-9D14-BF425F08E3A0}" destId="{4A33C38D-BD1D-4872-94ED-2C5FC7187635}" srcOrd="0" destOrd="0" presId="urn:microsoft.com/office/officeart/2018/2/layout/IconVerticalSolidList"/>
    <dgm:cxn modelId="{99FC82E7-6055-4DA0-9DE4-8556E15B3609}" type="presParOf" srcId="{5C36C12B-199D-4CD1-9D14-BF425F08E3A0}" destId="{AFA06AE8-F9F4-428C-AF20-671026840E36}" srcOrd="1" destOrd="0" presId="urn:microsoft.com/office/officeart/2018/2/layout/IconVerticalSolidList"/>
    <dgm:cxn modelId="{B2E1193A-853C-4F9C-A26F-91F08E36B7C0}" type="presParOf" srcId="{5C36C12B-199D-4CD1-9D14-BF425F08E3A0}" destId="{325DD3FE-ABEC-490D-8192-433E9ACD7986}" srcOrd="2" destOrd="0" presId="urn:microsoft.com/office/officeart/2018/2/layout/IconVerticalSolidList"/>
    <dgm:cxn modelId="{4C5872ED-6AAB-416F-BC95-25215C9D6CDA}" type="presParOf" srcId="{5C36C12B-199D-4CD1-9D14-BF425F08E3A0}" destId="{D13EF092-0CDC-4AEC-9C09-1E43EE3CD8E6}" srcOrd="3" destOrd="0" presId="urn:microsoft.com/office/officeart/2018/2/layout/IconVerticalSolidList"/>
    <dgm:cxn modelId="{F2DAA05C-D9DC-4AEF-A983-5C86EFE0925A}" type="presParOf" srcId="{CF5CBE36-EA75-4B6F-8147-28DD0B5DE96E}" destId="{56238E11-3BA2-4C22-B125-57DA8D26DCBD}" srcOrd="3" destOrd="0" presId="urn:microsoft.com/office/officeart/2018/2/layout/IconVerticalSolidList"/>
    <dgm:cxn modelId="{5A045169-4487-4D23-AA7E-C927013D04AE}" type="presParOf" srcId="{CF5CBE36-EA75-4B6F-8147-28DD0B5DE96E}" destId="{6A856F0D-29ED-4989-8C4B-2F1205F67709}" srcOrd="4" destOrd="0" presId="urn:microsoft.com/office/officeart/2018/2/layout/IconVerticalSolidList"/>
    <dgm:cxn modelId="{2F6B96A4-FE0A-4FD5-A3D6-573EFBF22A3A}" type="presParOf" srcId="{6A856F0D-29ED-4989-8C4B-2F1205F67709}" destId="{A26311CB-EB88-44FB-AE47-EB3FADADFB43}" srcOrd="0" destOrd="0" presId="urn:microsoft.com/office/officeart/2018/2/layout/IconVerticalSolidList"/>
    <dgm:cxn modelId="{152ED946-701A-459C-BE51-A8416322C2CC}" type="presParOf" srcId="{6A856F0D-29ED-4989-8C4B-2F1205F67709}" destId="{7A9A1EBB-76A1-4EAE-8C9A-C90637BE3574}" srcOrd="1" destOrd="0" presId="urn:microsoft.com/office/officeart/2018/2/layout/IconVerticalSolidList"/>
    <dgm:cxn modelId="{86F7E37A-25DE-4908-A197-087070CABB33}" type="presParOf" srcId="{6A856F0D-29ED-4989-8C4B-2F1205F67709}" destId="{D54D0DBD-0F2E-43E6-A2E9-75195007A9D3}" srcOrd="2" destOrd="0" presId="urn:microsoft.com/office/officeart/2018/2/layout/IconVerticalSolidList"/>
    <dgm:cxn modelId="{9A444CC5-DCC2-4896-965A-ABBD41C89604}" type="presParOf" srcId="{6A856F0D-29ED-4989-8C4B-2F1205F67709}" destId="{922E2758-1D94-429F-9E35-0E3B56A42832}" srcOrd="3" destOrd="0" presId="urn:microsoft.com/office/officeart/2018/2/layout/IconVerticalSolidList"/>
    <dgm:cxn modelId="{E25CD173-643E-4625-B42F-715E21E8ACAB}" type="presParOf" srcId="{CF5CBE36-EA75-4B6F-8147-28DD0B5DE96E}" destId="{57C08853-11B9-47E6-BE80-3F6A6EAE31BF}" srcOrd="5" destOrd="0" presId="urn:microsoft.com/office/officeart/2018/2/layout/IconVerticalSolidList"/>
    <dgm:cxn modelId="{27911963-47D4-47BF-9136-8CDC28B50228}" type="presParOf" srcId="{CF5CBE36-EA75-4B6F-8147-28DD0B5DE96E}" destId="{042042EE-3014-4805-AC77-228E1E0FED5C}" srcOrd="6" destOrd="0" presId="urn:microsoft.com/office/officeart/2018/2/layout/IconVerticalSolidList"/>
    <dgm:cxn modelId="{976879FA-D0A2-4C67-B5A1-9B1A702540A2}" type="presParOf" srcId="{042042EE-3014-4805-AC77-228E1E0FED5C}" destId="{1D1D3C20-D0C1-41D0-BF04-8A400AB22609}" srcOrd="0" destOrd="0" presId="urn:microsoft.com/office/officeart/2018/2/layout/IconVerticalSolidList"/>
    <dgm:cxn modelId="{0EAA1F33-C72D-4C06-849B-42A4047CAD4D}" type="presParOf" srcId="{042042EE-3014-4805-AC77-228E1E0FED5C}" destId="{5D265252-B6EF-4E52-BC05-86232973EBA4}" srcOrd="1" destOrd="0" presId="urn:microsoft.com/office/officeart/2018/2/layout/IconVerticalSolidList"/>
    <dgm:cxn modelId="{28A8FB3B-47D1-4FC3-A698-A166CA45D5D5}" type="presParOf" srcId="{042042EE-3014-4805-AC77-228E1E0FED5C}" destId="{35C9470F-A60A-4FDD-AAA7-B5916D980895}" srcOrd="2" destOrd="0" presId="urn:microsoft.com/office/officeart/2018/2/layout/IconVerticalSolidList"/>
    <dgm:cxn modelId="{71F42CC9-3CBF-4A34-AD2A-13EF30602D46}" type="presParOf" srcId="{042042EE-3014-4805-AC77-228E1E0FED5C}" destId="{B874D737-4E35-4BEE-8AD6-4A86E4783B65}"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DE4A52-8D4E-43A1-94D9-6589C18683E1}">
      <dsp:nvSpPr>
        <dsp:cNvPr id="0" name=""/>
        <dsp:cNvSpPr/>
      </dsp:nvSpPr>
      <dsp:spPr>
        <a:xfrm>
          <a:off x="0" y="2066"/>
          <a:ext cx="6628804" cy="104746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4C8DA6A-2721-4410-9566-94C220F47389}">
      <dsp:nvSpPr>
        <dsp:cNvPr id="0" name=""/>
        <dsp:cNvSpPr/>
      </dsp:nvSpPr>
      <dsp:spPr>
        <a:xfrm>
          <a:off x="316857" y="237745"/>
          <a:ext cx="576104" cy="57610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62F4B932-2913-468E-AA19-CBB35ED12C92}">
      <dsp:nvSpPr>
        <dsp:cNvPr id="0" name=""/>
        <dsp:cNvSpPr/>
      </dsp:nvSpPr>
      <dsp:spPr>
        <a:xfrm>
          <a:off x="1209819" y="2066"/>
          <a:ext cx="5418984" cy="10474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856" tIns="110856" rIns="110856" bIns="110856" numCol="1" spcCol="1270" anchor="ctr" anchorCtr="0">
          <a:noAutofit/>
        </a:bodyPr>
        <a:lstStyle/>
        <a:p>
          <a:pPr marL="0" lvl="0" indent="0" algn="l" defTabSz="933450">
            <a:lnSpc>
              <a:spcPct val="90000"/>
            </a:lnSpc>
            <a:spcBef>
              <a:spcPct val="0"/>
            </a:spcBef>
            <a:spcAft>
              <a:spcPct val="35000"/>
            </a:spcAft>
            <a:buNone/>
          </a:pPr>
          <a:r>
            <a:rPr lang="de-CH" sz="2100" b="1" kern="1200"/>
            <a:t>Betrieb Restaurant/Kiosk: </a:t>
          </a:r>
          <a:r>
            <a:rPr lang="de-CH" sz="2100" kern="1200"/>
            <a:t>Verkauf von Esswaren, Getränken, Snacks, Glacé, etc.</a:t>
          </a:r>
          <a:endParaRPr lang="en-US" sz="2100" kern="1200"/>
        </a:p>
      </dsp:txBody>
      <dsp:txXfrm>
        <a:off x="1209819" y="2066"/>
        <a:ext cx="5418984" cy="1047462"/>
      </dsp:txXfrm>
    </dsp:sp>
    <dsp:sp modelId="{4A33C38D-BD1D-4872-94ED-2C5FC7187635}">
      <dsp:nvSpPr>
        <dsp:cNvPr id="0" name=""/>
        <dsp:cNvSpPr/>
      </dsp:nvSpPr>
      <dsp:spPr>
        <a:xfrm>
          <a:off x="0" y="1311395"/>
          <a:ext cx="6628804" cy="104746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FA06AE8-F9F4-428C-AF20-671026840E36}">
      <dsp:nvSpPr>
        <dsp:cNvPr id="0" name=""/>
        <dsp:cNvSpPr/>
      </dsp:nvSpPr>
      <dsp:spPr>
        <a:xfrm>
          <a:off x="316857" y="1547074"/>
          <a:ext cx="576104" cy="57610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D13EF092-0CDC-4AEC-9C09-1E43EE3CD8E6}">
      <dsp:nvSpPr>
        <dsp:cNvPr id="0" name=""/>
        <dsp:cNvSpPr/>
      </dsp:nvSpPr>
      <dsp:spPr>
        <a:xfrm>
          <a:off x="1209819" y="1311395"/>
          <a:ext cx="5418984" cy="10474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856" tIns="110856" rIns="110856" bIns="110856" numCol="1" spcCol="1270" anchor="ctr" anchorCtr="0">
          <a:noAutofit/>
        </a:bodyPr>
        <a:lstStyle/>
        <a:p>
          <a:pPr marL="0" lvl="0" indent="0" algn="l" defTabSz="933450">
            <a:lnSpc>
              <a:spcPct val="90000"/>
            </a:lnSpc>
            <a:spcBef>
              <a:spcPct val="0"/>
            </a:spcBef>
            <a:spcAft>
              <a:spcPct val="35000"/>
            </a:spcAft>
            <a:buNone/>
          </a:pPr>
          <a:r>
            <a:rPr lang="de-CH" sz="2100" b="1" kern="1200"/>
            <a:t>Facility Management: </a:t>
          </a:r>
          <a:endParaRPr lang="en-US" sz="2100" kern="1200"/>
        </a:p>
      </dsp:txBody>
      <dsp:txXfrm>
        <a:off x="1209819" y="1311395"/>
        <a:ext cx="5418984" cy="1047462"/>
      </dsp:txXfrm>
    </dsp:sp>
    <dsp:sp modelId="{A26311CB-EB88-44FB-AE47-EB3FADADFB43}">
      <dsp:nvSpPr>
        <dsp:cNvPr id="0" name=""/>
        <dsp:cNvSpPr/>
      </dsp:nvSpPr>
      <dsp:spPr>
        <a:xfrm>
          <a:off x="0" y="2620723"/>
          <a:ext cx="6628804" cy="104746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A9A1EBB-76A1-4EAE-8C9A-C90637BE3574}">
      <dsp:nvSpPr>
        <dsp:cNvPr id="0" name=""/>
        <dsp:cNvSpPr/>
      </dsp:nvSpPr>
      <dsp:spPr>
        <a:xfrm>
          <a:off x="316857" y="2856402"/>
          <a:ext cx="576104" cy="57610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922E2758-1D94-429F-9E35-0E3B56A42832}">
      <dsp:nvSpPr>
        <dsp:cNvPr id="0" name=""/>
        <dsp:cNvSpPr/>
      </dsp:nvSpPr>
      <dsp:spPr>
        <a:xfrm>
          <a:off x="1209819" y="2620723"/>
          <a:ext cx="5418984" cy="10474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856" tIns="110856" rIns="110856" bIns="110856" numCol="1" spcCol="1270" anchor="ctr" anchorCtr="0">
          <a:noAutofit/>
        </a:bodyPr>
        <a:lstStyle/>
        <a:p>
          <a:pPr marL="0" lvl="0" indent="0" algn="l" defTabSz="933450">
            <a:lnSpc>
              <a:spcPct val="90000"/>
            </a:lnSpc>
            <a:spcBef>
              <a:spcPct val="0"/>
            </a:spcBef>
            <a:spcAft>
              <a:spcPct val="35000"/>
            </a:spcAft>
            <a:buNone/>
          </a:pPr>
          <a:r>
            <a:rPr lang="de-CH" sz="2100" kern="1200"/>
            <a:t>-Reinigen und unterhalten des gesamten Pachtbereichs</a:t>
          </a:r>
          <a:endParaRPr lang="en-US" sz="2100" kern="1200"/>
        </a:p>
      </dsp:txBody>
      <dsp:txXfrm>
        <a:off x="1209819" y="2620723"/>
        <a:ext cx="5418984" cy="1047462"/>
      </dsp:txXfrm>
    </dsp:sp>
    <dsp:sp modelId="{1D1D3C20-D0C1-41D0-BF04-8A400AB22609}">
      <dsp:nvSpPr>
        <dsp:cNvPr id="0" name=""/>
        <dsp:cNvSpPr/>
      </dsp:nvSpPr>
      <dsp:spPr>
        <a:xfrm>
          <a:off x="0" y="3930051"/>
          <a:ext cx="6628804" cy="104746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D265252-B6EF-4E52-BC05-86232973EBA4}">
      <dsp:nvSpPr>
        <dsp:cNvPr id="0" name=""/>
        <dsp:cNvSpPr/>
      </dsp:nvSpPr>
      <dsp:spPr>
        <a:xfrm>
          <a:off x="316857" y="4165730"/>
          <a:ext cx="576104" cy="57610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B874D737-4E35-4BEE-8AD6-4A86E4783B65}">
      <dsp:nvSpPr>
        <dsp:cNvPr id="0" name=""/>
        <dsp:cNvSpPr/>
      </dsp:nvSpPr>
      <dsp:spPr>
        <a:xfrm>
          <a:off x="1209819" y="3930051"/>
          <a:ext cx="5418984" cy="10474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856" tIns="110856" rIns="110856" bIns="110856" numCol="1" spcCol="1270" anchor="ctr" anchorCtr="0">
          <a:noAutofit/>
        </a:bodyPr>
        <a:lstStyle/>
        <a:p>
          <a:pPr marL="0" lvl="0" indent="0" algn="l" defTabSz="933450">
            <a:lnSpc>
              <a:spcPct val="90000"/>
            </a:lnSpc>
            <a:spcBef>
              <a:spcPct val="0"/>
            </a:spcBef>
            <a:spcAft>
              <a:spcPct val="35000"/>
            </a:spcAft>
            <a:buNone/>
          </a:pPr>
          <a:r>
            <a:rPr lang="de-CH" sz="2100" kern="1200" dirty="0"/>
            <a:t>-Leeren der Abfalleimer im gesamten Pachtbereich</a:t>
          </a:r>
          <a:endParaRPr lang="en-US" sz="2100" kern="1200" dirty="0"/>
        </a:p>
      </dsp:txBody>
      <dsp:txXfrm>
        <a:off x="1209819" y="3930051"/>
        <a:ext cx="5418984" cy="1047462"/>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CH"/>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CH"/>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CH"/>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CH"/>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CH"/>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CH"/>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CH"/>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CH"/>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de-DE"/>
              <a:t>Mastertitelformat bearbeiten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Master-Untertitelformat bearbeiten</a:t>
            </a:r>
            <a:endParaRPr lang="en-US" dirty="0"/>
          </a:p>
        </p:txBody>
      </p:sp>
      <p:sp>
        <p:nvSpPr>
          <p:cNvPr id="4" name="Date Placeholder 3"/>
          <p:cNvSpPr>
            <a:spLocks noGrp="1"/>
          </p:cNvSpPr>
          <p:nvPr>
            <p:ph type="dt" sz="half" idx="10"/>
          </p:nvPr>
        </p:nvSpPr>
        <p:spPr/>
        <p:txBody>
          <a:bodyPr/>
          <a:lstStyle/>
          <a:p>
            <a:fld id="{37CCE56F-6647-42ED-8C5C-4CF0EAA70EC9}" type="datetimeFigureOut">
              <a:rPr lang="de-CH" smtClean="0"/>
              <a:t>19.10.2026</a:t>
            </a:fld>
            <a:endParaRPr lang="de-CH"/>
          </a:p>
        </p:txBody>
      </p:sp>
      <p:sp>
        <p:nvSpPr>
          <p:cNvPr id="5" name="Footer Placeholder 4"/>
          <p:cNvSpPr>
            <a:spLocks noGrp="1"/>
          </p:cNvSpPr>
          <p:nvPr>
            <p:ph type="ftr" sz="quarter" idx="11"/>
          </p:nvPr>
        </p:nvSpPr>
        <p:spPr/>
        <p:txBody>
          <a:bodyPr/>
          <a:lstStyle/>
          <a:p>
            <a:endParaRPr lang="de-CH"/>
          </a:p>
        </p:txBody>
      </p:sp>
      <p:sp>
        <p:nvSpPr>
          <p:cNvPr id="6" name="Slide Number Placeholder 5"/>
          <p:cNvSpPr>
            <a:spLocks noGrp="1"/>
          </p:cNvSpPr>
          <p:nvPr>
            <p:ph type="sldNum" sz="quarter" idx="12"/>
          </p:nvPr>
        </p:nvSpPr>
        <p:spPr/>
        <p:txBody>
          <a:bodyPr/>
          <a:lstStyle/>
          <a:p>
            <a:fld id="{AD1A4F3C-4758-4004-85C5-67EAF40145BC}" type="slidenum">
              <a:rPr lang="de-CH" smtClean="0"/>
              <a:t>‹Nr.›</a:t>
            </a:fld>
            <a:endParaRPr lang="de-CH"/>
          </a:p>
        </p:txBody>
      </p:sp>
    </p:spTree>
    <p:extLst>
      <p:ext uri="{BB962C8B-B14F-4D97-AF65-F5344CB8AC3E}">
        <p14:creationId xmlns:p14="http://schemas.microsoft.com/office/powerpoint/2010/main" val="1558467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de-DE"/>
              <a:t>Mastertitelformat bearbeiten</a:t>
            </a:r>
            <a:endParaRPr lang="en-US" dirty="0"/>
          </a:p>
        </p:txBody>
      </p:sp>
      <p:sp>
        <p:nvSpPr>
          <p:cNvPr id="3" name="Content Placehold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37CCE56F-6647-42ED-8C5C-4CF0EAA70EC9}" type="datetimeFigureOut">
              <a:rPr lang="de-CH" smtClean="0"/>
              <a:t>19.10.2026</a:t>
            </a:fld>
            <a:endParaRPr lang="de-CH"/>
          </a:p>
        </p:txBody>
      </p:sp>
      <p:sp>
        <p:nvSpPr>
          <p:cNvPr id="5" name="Footer Placeholder 4"/>
          <p:cNvSpPr>
            <a:spLocks noGrp="1"/>
          </p:cNvSpPr>
          <p:nvPr>
            <p:ph type="ftr" sz="quarter" idx="11"/>
          </p:nvPr>
        </p:nvSpPr>
        <p:spPr/>
        <p:txBody>
          <a:bodyPr/>
          <a:lstStyle/>
          <a:p>
            <a:endParaRPr lang="de-CH"/>
          </a:p>
        </p:txBody>
      </p:sp>
      <p:sp>
        <p:nvSpPr>
          <p:cNvPr id="6" name="Slide Number Placeholder 5"/>
          <p:cNvSpPr>
            <a:spLocks noGrp="1"/>
          </p:cNvSpPr>
          <p:nvPr>
            <p:ph type="sldNum" sz="quarter" idx="12"/>
          </p:nvPr>
        </p:nvSpPr>
        <p:spPr/>
        <p:txBody>
          <a:bodyPr/>
          <a:lstStyle/>
          <a:p>
            <a:fld id="{AD1A4F3C-4758-4004-85C5-67EAF40145BC}" type="slidenum">
              <a:rPr lang="de-CH" smtClean="0"/>
              <a:t>‹Nr.›</a:t>
            </a:fld>
            <a:endParaRPr lang="de-CH"/>
          </a:p>
        </p:txBody>
      </p:sp>
    </p:spTree>
    <p:extLst>
      <p:ext uri="{BB962C8B-B14F-4D97-AF65-F5344CB8AC3E}">
        <p14:creationId xmlns:p14="http://schemas.microsoft.com/office/powerpoint/2010/main" val="10824189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de-DE"/>
              <a:t>Mastertitelformat bearbeiten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37CCE56F-6647-42ED-8C5C-4CF0EAA70EC9}" type="datetimeFigureOut">
              <a:rPr lang="de-CH" smtClean="0"/>
              <a:t>19.10.2026</a:t>
            </a:fld>
            <a:endParaRPr lang="de-CH"/>
          </a:p>
        </p:txBody>
      </p:sp>
      <p:sp>
        <p:nvSpPr>
          <p:cNvPr id="5" name="Footer Placeholder 4"/>
          <p:cNvSpPr>
            <a:spLocks noGrp="1"/>
          </p:cNvSpPr>
          <p:nvPr>
            <p:ph type="ftr" sz="quarter" idx="11"/>
          </p:nvPr>
        </p:nvSpPr>
        <p:spPr/>
        <p:txBody>
          <a:bodyPr/>
          <a:lstStyle/>
          <a:p>
            <a:endParaRPr lang="de-CH"/>
          </a:p>
        </p:txBody>
      </p:sp>
      <p:sp>
        <p:nvSpPr>
          <p:cNvPr id="6" name="Slide Number Placeholder 5"/>
          <p:cNvSpPr>
            <a:spLocks noGrp="1"/>
          </p:cNvSpPr>
          <p:nvPr>
            <p:ph type="sldNum" sz="quarter" idx="12"/>
          </p:nvPr>
        </p:nvSpPr>
        <p:spPr/>
        <p:txBody>
          <a:bodyPr/>
          <a:lstStyle/>
          <a:p>
            <a:fld id="{AD1A4F3C-4758-4004-85C5-67EAF40145BC}" type="slidenum">
              <a:rPr lang="de-CH" smtClean="0"/>
              <a:t>‹Nr.›</a:t>
            </a:fld>
            <a:endParaRPr lang="de-CH"/>
          </a:p>
        </p:txBody>
      </p:sp>
    </p:spTree>
    <p:extLst>
      <p:ext uri="{BB962C8B-B14F-4D97-AF65-F5344CB8AC3E}">
        <p14:creationId xmlns:p14="http://schemas.microsoft.com/office/powerpoint/2010/main" val="34850857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37CCE56F-6647-42ED-8C5C-4CF0EAA70EC9}" type="datetimeFigureOut">
              <a:rPr lang="de-CH" smtClean="0"/>
              <a:t>19.10.2026</a:t>
            </a:fld>
            <a:endParaRPr lang="de-CH"/>
          </a:p>
        </p:txBody>
      </p:sp>
      <p:sp>
        <p:nvSpPr>
          <p:cNvPr id="6" name="Footer Placeholder 5"/>
          <p:cNvSpPr>
            <a:spLocks noGrp="1"/>
          </p:cNvSpPr>
          <p:nvPr>
            <p:ph type="ftr" sz="quarter" idx="11"/>
          </p:nvPr>
        </p:nvSpPr>
        <p:spPr/>
        <p:txBody>
          <a:bodyPr/>
          <a:lstStyle/>
          <a:p>
            <a:endParaRPr lang="de-CH"/>
          </a:p>
        </p:txBody>
      </p:sp>
      <p:sp>
        <p:nvSpPr>
          <p:cNvPr id="7" name="Slide Number Placeholder 6"/>
          <p:cNvSpPr>
            <a:spLocks noGrp="1"/>
          </p:cNvSpPr>
          <p:nvPr>
            <p:ph type="sldNum" sz="quarter" idx="12"/>
          </p:nvPr>
        </p:nvSpPr>
        <p:spPr/>
        <p:txBody>
          <a:bodyPr/>
          <a:lstStyle/>
          <a:p>
            <a:fld id="{AD1A4F3C-4758-4004-85C5-67EAF40145BC}" type="slidenum">
              <a:rPr lang="de-CH" smtClean="0"/>
              <a:t>‹Nr.›</a:t>
            </a:fld>
            <a:endParaRPr lang="de-CH"/>
          </a:p>
        </p:txBody>
      </p:sp>
    </p:spTree>
    <p:extLst>
      <p:ext uri="{BB962C8B-B14F-4D97-AF65-F5344CB8AC3E}">
        <p14:creationId xmlns:p14="http://schemas.microsoft.com/office/powerpoint/2010/main" val="23572044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e-DE"/>
              <a:t>Mastertitelformat bearbeiten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37CCE56F-6647-42ED-8C5C-4CF0EAA70EC9}" type="datetimeFigureOut">
              <a:rPr lang="de-CH" smtClean="0"/>
              <a:t>19.10.2026</a:t>
            </a:fld>
            <a:endParaRPr lang="de-CH"/>
          </a:p>
        </p:txBody>
      </p:sp>
      <p:sp>
        <p:nvSpPr>
          <p:cNvPr id="8" name="Footer Placeholder 7"/>
          <p:cNvSpPr>
            <a:spLocks noGrp="1"/>
          </p:cNvSpPr>
          <p:nvPr>
            <p:ph type="ftr" sz="quarter" idx="11"/>
          </p:nvPr>
        </p:nvSpPr>
        <p:spPr/>
        <p:txBody>
          <a:bodyPr/>
          <a:lstStyle/>
          <a:p>
            <a:endParaRPr lang="de-CH"/>
          </a:p>
        </p:txBody>
      </p:sp>
      <p:sp>
        <p:nvSpPr>
          <p:cNvPr id="9" name="Slide Number Placeholder 8"/>
          <p:cNvSpPr>
            <a:spLocks noGrp="1"/>
          </p:cNvSpPr>
          <p:nvPr>
            <p:ph type="sldNum" sz="quarter" idx="12"/>
          </p:nvPr>
        </p:nvSpPr>
        <p:spPr/>
        <p:txBody>
          <a:bodyPr/>
          <a:lstStyle/>
          <a:p>
            <a:fld id="{AD1A4F3C-4758-4004-85C5-67EAF40145BC}" type="slidenum">
              <a:rPr lang="de-CH" smtClean="0"/>
              <a:t>‹Nr.›</a:t>
            </a:fld>
            <a:endParaRPr lang="de-CH"/>
          </a:p>
        </p:txBody>
      </p:sp>
    </p:spTree>
    <p:extLst>
      <p:ext uri="{BB962C8B-B14F-4D97-AF65-F5344CB8AC3E}">
        <p14:creationId xmlns:p14="http://schemas.microsoft.com/office/powerpoint/2010/main" val="23007750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de-DE"/>
              <a:t>Mastertitelformat bearbeiten</a:t>
            </a:r>
            <a:endParaRPr lang="en-US" dirty="0"/>
          </a:p>
        </p:txBody>
      </p:sp>
      <p:sp>
        <p:nvSpPr>
          <p:cNvPr id="3" name="Date Placeholder 2"/>
          <p:cNvSpPr>
            <a:spLocks noGrp="1"/>
          </p:cNvSpPr>
          <p:nvPr>
            <p:ph type="dt" sz="half" idx="10"/>
          </p:nvPr>
        </p:nvSpPr>
        <p:spPr/>
        <p:txBody>
          <a:bodyPr/>
          <a:lstStyle/>
          <a:p>
            <a:fld id="{37CCE56F-6647-42ED-8C5C-4CF0EAA70EC9}" type="datetimeFigureOut">
              <a:rPr lang="de-CH" smtClean="0"/>
              <a:t>19.10.2026</a:t>
            </a:fld>
            <a:endParaRPr lang="de-CH"/>
          </a:p>
        </p:txBody>
      </p:sp>
      <p:sp>
        <p:nvSpPr>
          <p:cNvPr id="4" name="Footer Placeholder 3"/>
          <p:cNvSpPr>
            <a:spLocks noGrp="1"/>
          </p:cNvSpPr>
          <p:nvPr>
            <p:ph type="ftr" sz="quarter" idx="11"/>
          </p:nvPr>
        </p:nvSpPr>
        <p:spPr/>
        <p:txBody>
          <a:bodyPr/>
          <a:lstStyle/>
          <a:p>
            <a:endParaRPr lang="de-CH"/>
          </a:p>
        </p:txBody>
      </p:sp>
      <p:sp>
        <p:nvSpPr>
          <p:cNvPr id="5" name="Slide Number Placeholder 4"/>
          <p:cNvSpPr>
            <a:spLocks noGrp="1"/>
          </p:cNvSpPr>
          <p:nvPr>
            <p:ph type="sldNum" sz="quarter" idx="12"/>
          </p:nvPr>
        </p:nvSpPr>
        <p:spPr/>
        <p:txBody>
          <a:bodyPr/>
          <a:lstStyle/>
          <a:p>
            <a:fld id="{AD1A4F3C-4758-4004-85C5-67EAF40145BC}" type="slidenum">
              <a:rPr lang="de-CH" smtClean="0"/>
              <a:t>‹Nr.›</a:t>
            </a:fld>
            <a:endParaRPr lang="de-CH"/>
          </a:p>
        </p:txBody>
      </p:sp>
    </p:spTree>
    <p:extLst>
      <p:ext uri="{BB962C8B-B14F-4D97-AF65-F5344CB8AC3E}">
        <p14:creationId xmlns:p14="http://schemas.microsoft.com/office/powerpoint/2010/main" val="31016065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CCE56F-6647-42ED-8C5C-4CF0EAA70EC9}" type="datetimeFigureOut">
              <a:rPr lang="de-CH" smtClean="0"/>
              <a:t>19.10.2026</a:t>
            </a:fld>
            <a:endParaRPr lang="de-CH"/>
          </a:p>
        </p:txBody>
      </p:sp>
      <p:sp>
        <p:nvSpPr>
          <p:cNvPr id="3" name="Footer Placeholder 2"/>
          <p:cNvSpPr>
            <a:spLocks noGrp="1"/>
          </p:cNvSpPr>
          <p:nvPr>
            <p:ph type="ftr" sz="quarter" idx="11"/>
          </p:nvPr>
        </p:nvSpPr>
        <p:spPr/>
        <p:txBody>
          <a:bodyPr/>
          <a:lstStyle/>
          <a:p>
            <a:endParaRPr lang="de-CH"/>
          </a:p>
        </p:txBody>
      </p:sp>
      <p:sp>
        <p:nvSpPr>
          <p:cNvPr id="4" name="Slide Number Placeholder 3"/>
          <p:cNvSpPr>
            <a:spLocks noGrp="1"/>
          </p:cNvSpPr>
          <p:nvPr>
            <p:ph type="sldNum" sz="quarter" idx="12"/>
          </p:nvPr>
        </p:nvSpPr>
        <p:spPr/>
        <p:txBody>
          <a:bodyPr/>
          <a:lstStyle/>
          <a:p>
            <a:fld id="{AD1A4F3C-4758-4004-85C5-67EAF40145BC}" type="slidenum">
              <a:rPr lang="de-CH" smtClean="0"/>
              <a:t>‹Nr.›</a:t>
            </a:fld>
            <a:endParaRPr lang="de-CH"/>
          </a:p>
        </p:txBody>
      </p:sp>
    </p:spTree>
    <p:extLst>
      <p:ext uri="{BB962C8B-B14F-4D97-AF65-F5344CB8AC3E}">
        <p14:creationId xmlns:p14="http://schemas.microsoft.com/office/powerpoint/2010/main" val="18302393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de-DE"/>
              <a:t>Mastertitelformat bearbeiten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37CCE56F-6647-42ED-8C5C-4CF0EAA70EC9}" type="datetimeFigureOut">
              <a:rPr lang="de-CH" smtClean="0"/>
              <a:t>19.10.2026</a:t>
            </a:fld>
            <a:endParaRPr lang="de-CH"/>
          </a:p>
        </p:txBody>
      </p:sp>
      <p:sp>
        <p:nvSpPr>
          <p:cNvPr id="6" name="Footer Placeholder 5"/>
          <p:cNvSpPr>
            <a:spLocks noGrp="1"/>
          </p:cNvSpPr>
          <p:nvPr>
            <p:ph type="ftr" sz="quarter" idx="11"/>
          </p:nvPr>
        </p:nvSpPr>
        <p:spPr/>
        <p:txBody>
          <a:bodyPr/>
          <a:lstStyle/>
          <a:p>
            <a:endParaRPr lang="de-CH"/>
          </a:p>
        </p:txBody>
      </p:sp>
      <p:sp>
        <p:nvSpPr>
          <p:cNvPr id="7" name="Slide Number Placeholder 6"/>
          <p:cNvSpPr>
            <a:spLocks noGrp="1"/>
          </p:cNvSpPr>
          <p:nvPr>
            <p:ph type="sldNum" sz="quarter" idx="12"/>
          </p:nvPr>
        </p:nvSpPr>
        <p:spPr/>
        <p:txBody>
          <a:bodyPr/>
          <a:lstStyle/>
          <a:p>
            <a:fld id="{AD1A4F3C-4758-4004-85C5-67EAF40145BC}" type="slidenum">
              <a:rPr lang="de-CH" smtClean="0"/>
              <a:t>‹Nr.›</a:t>
            </a:fld>
            <a:endParaRPr lang="de-CH"/>
          </a:p>
        </p:txBody>
      </p:sp>
    </p:spTree>
    <p:extLst>
      <p:ext uri="{BB962C8B-B14F-4D97-AF65-F5344CB8AC3E}">
        <p14:creationId xmlns:p14="http://schemas.microsoft.com/office/powerpoint/2010/main" val="26950160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de-DE"/>
              <a:t>Mastertitelformat bearbeiten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a:t>Bild durch Klicken auf Symbol hinzufügen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p:txBody>
          <a:bodyPr/>
          <a:lstStyle/>
          <a:p>
            <a:fld id="{37CCE56F-6647-42ED-8C5C-4CF0EAA70EC9}" type="datetimeFigureOut">
              <a:rPr lang="de-CH" smtClean="0"/>
              <a:t>19.10.2026</a:t>
            </a:fld>
            <a:endParaRPr lang="de-CH"/>
          </a:p>
        </p:txBody>
      </p:sp>
      <p:sp>
        <p:nvSpPr>
          <p:cNvPr id="6" name="Footer Placeholder 5"/>
          <p:cNvSpPr>
            <a:spLocks noGrp="1"/>
          </p:cNvSpPr>
          <p:nvPr>
            <p:ph type="ftr" sz="quarter" idx="11"/>
          </p:nvPr>
        </p:nvSpPr>
        <p:spPr/>
        <p:txBody>
          <a:bodyPr/>
          <a:lstStyle/>
          <a:p>
            <a:endParaRPr lang="de-CH"/>
          </a:p>
        </p:txBody>
      </p:sp>
      <p:sp>
        <p:nvSpPr>
          <p:cNvPr id="7" name="Slide Number Placeholder 6"/>
          <p:cNvSpPr>
            <a:spLocks noGrp="1"/>
          </p:cNvSpPr>
          <p:nvPr>
            <p:ph type="sldNum" sz="quarter" idx="12"/>
          </p:nvPr>
        </p:nvSpPr>
        <p:spPr/>
        <p:txBody>
          <a:bodyPr/>
          <a:lstStyle/>
          <a:p>
            <a:fld id="{AD1A4F3C-4758-4004-85C5-67EAF40145BC}" type="slidenum">
              <a:rPr lang="de-CH" smtClean="0"/>
              <a:t>‹Nr.›</a:t>
            </a:fld>
            <a:endParaRPr lang="de-CH"/>
          </a:p>
        </p:txBody>
      </p:sp>
    </p:spTree>
    <p:extLst>
      <p:ext uri="{BB962C8B-B14F-4D97-AF65-F5344CB8AC3E}">
        <p14:creationId xmlns:p14="http://schemas.microsoft.com/office/powerpoint/2010/main" val="29422448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und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de-DE"/>
              <a:t>Mastertitelformat bearbeiten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37CCE56F-6647-42ED-8C5C-4CF0EAA70EC9}" type="datetimeFigureOut">
              <a:rPr lang="de-CH" smtClean="0"/>
              <a:t>19.10.2026</a:t>
            </a:fld>
            <a:endParaRPr lang="de-CH"/>
          </a:p>
        </p:txBody>
      </p:sp>
      <p:sp>
        <p:nvSpPr>
          <p:cNvPr id="5" name="Footer Placeholder 4"/>
          <p:cNvSpPr>
            <a:spLocks noGrp="1"/>
          </p:cNvSpPr>
          <p:nvPr>
            <p:ph type="ftr" sz="quarter" idx="11"/>
          </p:nvPr>
        </p:nvSpPr>
        <p:spPr/>
        <p:txBody>
          <a:bodyPr/>
          <a:lstStyle/>
          <a:p>
            <a:endParaRPr lang="de-CH"/>
          </a:p>
        </p:txBody>
      </p:sp>
      <p:sp>
        <p:nvSpPr>
          <p:cNvPr id="6" name="Slide Number Placeholder 5"/>
          <p:cNvSpPr>
            <a:spLocks noGrp="1"/>
          </p:cNvSpPr>
          <p:nvPr>
            <p:ph type="sldNum" sz="quarter" idx="12"/>
          </p:nvPr>
        </p:nvSpPr>
        <p:spPr/>
        <p:txBody>
          <a:bodyPr/>
          <a:lstStyle/>
          <a:p>
            <a:fld id="{AD1A4F3C-4758-4004-85C5-67EAF40145BC}" type="slidenum">
              <a:rPr lang="de-CH" smtClean="0"/>
              <a:t>‹Nr.›</a:t>
            </a:fld>
            <a:endParaRPr lang="de-CH"/>
          </a:p>
        </p:txBody>
      </p:sp>
    </p:spTree>
    <p:extLst>
      <p:ext uri="{BB962C8B-B14F-4D97-AF65-F5344CB8AC3E}">
        <p14:creationId xmlns:p14="http://schemas.microsoft.com/office/powerpoint/2010/main" val="19131594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Zitat mit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de-DE"/>
              <a:t>Mastertitelformat bearbeiten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Mastertextformat bearbeiten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37CCE56F-6647-42ED-8C5C-4CF0EAA70EC9}" type="datetimeFigureOut">
              <a:rPr lang="de-CH" smtClean="0"/>
              <a:t>19.10.2026</a:t>
            </a:fld>
            <a:endParaRPr lang="de-CH"/>
          </a:p>
        </p:txBody>
      </p:sp>
      <p:sp>
        <p:nvSpPr>
          <p:cNvPr id="5" name="Footer Placeholder 4"/>
          <p:cNvSpPr>
            <a:spLocks noGrp="1"/>
          </p:cNvSpPr>
          <p:nvPr>
            <p:ph type="ftr" sz="quarter" idx="11"/>
          </p:nvPr>
        </p:nvSpPr>
        <p:spPr/>
        <p:txBody>
          <a:bodyPr/>
          <a:lstStyle/>
          <a:p>
            <a:endParaRPr lang="de-CH"/>
          </a:p>
        </p:txBody>
      </p:sp>
      <p:sp>
        <p:nvSpPr>
          <p:cNvPr id="6" name="Slide Number Placeholder 5"/>
          <p:cNvSpPr>
            <a:spLocks noGrp="1"/>
          </p:cNvSpPr>
          <p:nvPr>
            <p:ph type="sldNum" sz="quarter" idx="12"/>
          </p:nvPr>
        </p:nvSpPr>
        <p:spPr/>
        <p:txBody>
          <a:bodyPr/>
          <a:lstStyle/>
          <a:p>
            <a:fld id="{AD1A4F3C-4758-4004-85C5-67EAF40145BC}" type="slidenum">
              <a:rPr lang="de-CH" smtClean="0"/>
              <a:t>‹Nr.›</a:t>
            </a:fld>
            <a:endParaRPr lang="de-CH"/>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8769448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nskart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de-DE"/>
              <a:t>Mastertitelformat bearbeiten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37CCE56F-6647-42ED-8C5C-4CF0EAA70EC9}" type="datetimeFigureOut">
              <a:rPr lang="de-CH" smtClean="0"/>
              <a:t>19.10.2026</a:t>
            </a:fld>
            <a:endParaRPr lang="de-CH"/>
          </a:p>
        </p:txBody>
      </p:sp>
      <p:sp>
        <p:nvSpPr>
          <p:cNvPr id="5" name="Footer Placeholder 4"/>
          <p:cNvSpPr>
            <a:spLocks noGrp="1"/>
          </p:cNvSpPr>
          <p:nvPr>
            <p:ph type="ftr" sz="quarter" idx="11"/>
          </p:nvPr>
        </p:nvSpPr>
        <p:spPr/>
        <p:txBody>
          <a:bodyPr/>
          <a:lstStyle/>
          <a:p>
            <a:endParaRPr lang="de-CH"/>
          </a:p>
        </p:txBody>
      </p:sp>
      <p:sp>
        <p:nvSpPr>
          <p:cNvPr id="6" name="Slide Number Placeholder 5"/>
          <p:cNvSpPr>
            <a:spLocks noGrp="1"/>
          </p:cNvSpPr>
          <p:nvPr>
            <p:ph type="sldNum" sz="quarter" idx="12"/>
          </p:nvPr>
        </p:nvSpPr>
        <p:spPr/>
        <p:txBody>
          <a:bodyPr/>
          <a:lstStyle/>
          <a:p>
            <a:fld id="{AD1A4F3C-4758-4004-85C5-67EAF40145BC}" type="slidenum">
              <a:rPr lang="de-CH" smtClean="0"/>
              <a:t>‹Nr.›</a:t>
            </a:fld>
            <a:endParaRPr lang="de-CH"/>
          </a:p>
        </p:txBody>
      </p:sp>
    </p:spTree>
    <p:extLst>
      <p:ext uri="{BB962C8B-B14F-4D97-AF65-F5344CB8AC3E}">
        <p14:creationId xmlns:p14="http://schemas.microsoft.com/office/powerpoint/2010/main" val="37295418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nskarte für Zitat">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de-DE"/>
              <a:t>Mastertitelformat bearbeiten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Mastertextformat bearbeiten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37CCE56F-6647-42ED-8C5C-4CF0EAA70EC9}" type="datetimeFigureOut">
              <a:rPr lang="de-CH" smtClean="0"/>
              <a:t>19.10.2026</a:t>
            </a:fld>
            <a:endParaRPr lang="de-CH"/>
          </a:p>
        </p:txBody>
      </p:sp>
      <p:sp>
        <p:nvSpPr>
          <p:cNvPr id="5" name="Footer Placeholder 4"/>
          <p:cNvSpPr>
            <a:spLocks noGrp="1"/>
          </p:cNvSpPr>
          <p:nvPr>
            <p:ph type="ftr" sz="quarter" idx="11"/>
          </p:nvPr>
        </p:nvSpPr>
        <p:spPr/>
        <p:txBody>
          <a:bodyPr/>
          <a:lstStyle/>
          <a:p>
            <a:endParaRPr lang="de-CH"/>
          </a:p>
        </p:txBody>
      </p:sp>
      <p:sp>
        <p:nvSpPr>
          <p:cNvPr id="6" name="Slide Number Placeholder 5"/>
          <p:cNvSpPr>
            <a:spLocks noGrp="1"/>
          </p:cNvSpPr>
          <p:nvPr>
            <p:ph type="sldNum" sz="quarter" idx="12"/>
          </p:nvPr>
        </p:nvSpPr>
        <p:spPr/>
        <p:txBody>
          <a:bodyPr/>
          <a:lstStyle/>
          <a:p>
            <a:fld id="{AD1A4F3C-4758-4004-85C5-67EAF40145BC}" type="slidenum">
              <a:rPr lang="de-CH" smtClean="0"/>
              <a:t>‹Nr.›</a:t>
            </a:fld>
            <a:endParaRPr lang="de-CH"/>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7205810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Wahr oder Falsch">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de-DE"/>
              <a:t>Mastertitelformat bearbeiten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Mastertextformat bearbeiten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37CCE56F-6647-42ED-8C5C-4CF0EAA70EC9}" type="datetimeFigureOut">
              <a:rPr lang="de-CH" smtClean="0"/>
              <a:t>19.10.2026</a:t>
            </a:fld>
            <a:endParaRPr lang="de-CH"/>
          </a:p>
        </p:txBody>
      </p:sp>
      <p:sp>
        <p:nvSpPr>
          <p:cNvPr id="5" name="Footer Placeholder 4"/>
          <p:cNvSpPr>
            <a:spLocks noGrp="1"/>
          </p:cNvSpPr>
          <p:nvPr>
            <p:ph type="ftr" sz="quarter" idx="11"/>
          </p:nvPr>
        </p:nvSpPr>
        <p:spPr/>
        <p:txBody>
          <a:bodyPr/>
          <a:lstStyle/>
          <a:p>
            <a:endParaRPr lang="de-CH"/>
          </a:p>
        </p:txBody>
      </p:sp>
      <p:sp>
        <p:nvSpPr>
          <p:cNvPr id="6" name="Slide Number Placeholder 5"/>
          <p:cNvSpPr>
            <a:spLocks noGrp="1"/>
          </p:cNvSpPr>
          <p:nvPr>
            <p:ph type="sldNum" sz="quarter" idx="12"/>
          </p:nvPr>
        </p:nvSpPr>
        <p:spPr/>
        <p:txBody>
          <a:bodyPr/>
          <a:lstStyle/>
          <a:p>
            <a:fld id="{AD1A4F3C-4758-4004-85C5-67EAF40145BC}" type="slidenum">
              <a:rPr lang="de-CH" smtClean="0"/>
              <a:t>‹Nr.›</a:t>
            </a:fld>
            <a:endParaRPr lang="de-CH"/>
          </a:p>
        </p:txBody>
      </p:sp>
    </p:spTree>
    <p:extLst>
      <p:ext uri="{BB962C8B-B14F-4D97-AF65-F5344CB8AC3E}">
        <p14:creationId xmlns:p14="http://schemas.microsoft.com/office/powerpoint/2010/main" val="25828887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Vertical Text Placehold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37CCE56F-6647-42ED-8C5C-4CF0EAA70EC9}" type="datetimeFigureOut">
              <a:rPr lang="de-CH" smtClean="0"/>
              <a:t>19.10.2026</a:t>
            </a:fld>
            <a:endParaRPr lang="de-CH"/>
          </a:p>
        </p:txBody>
      </p:sp>
      <p:sp>
        <p:nvSpPr>
          <p:cNvPr id="5" name="Footer Placeholder 4"/>
          <p:cNvSpPr>
            <a:spLocks noGrp="1"/>
          </p:cNvSpPr>
          <p:nvPr>
            <p:ph type="ftr" sz="quarter" idx="11"/>
          </p:nvPr>
        </p:nvSpPr>
        <p:spPr/>
        <p:txBody>
          <a:bodyPr/>
          <a:lstStyle/>
          <a:p>
            <a:endParaRPr lang="de-CH"/>
          </a:p>
        </p:txBody>
      </p:sp>
      <p:sp>
        <p:nvSpPr>
          <p:cNvPr id="6" name="Slide Number Placeholder 5"/>
          <p:cNvSpPr>
            <a:spLocks noGrp="1"/>
          </p:cNvSpPr>
          <p:nvPr>
            <p:ph type="sldNum" sz="quarter" idx="12"/>
          </p:nvPr>
        </p:nvSpPr>
        <p:spPr/>
        <p:txBody>
          <a:bodyPr/>
          <a:lstStyle/>
          <a:p>
            <a:fld id="{AD1A4F3C-4758-4004-85C5-67EAF40145BC}" type="slidenum">
              <a:rPr lang="de-CH" smtClean="0"/>
              <a:t>‹Nr.›</a:t>
            </a:fld>
            <a:endParaRPr lang="de-CH"/>
          </a:p>
        </p:txBody>
      </p:sp>
    </p:spTree>
    <p:extLst>
      <p:ext uri="{BB962C8B-B14F-4D97-AF65-F5344CB8AC3E}">
        <p14:creationId xmlns:p14="http://schemas.microsoft.com/office/powerpoint/2010/main" val="15322598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de-DE"/>
              <a:t>Mastertitelformat bearbeiten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37CCE56F-6647-42ED-8C5C-4CF0EAA70EC9}" type="datetimeFigureOut">
              <a:rPr lang="de-CH" smtClean="0"/>
              <a:t>19.10.2026</a:t>
            </a:fld>
            <a:endParaRPr lang="de-CH"/>
          </a:p>
        </p:txBody>
      </p:sp>
      <p:sp>
        <p:nvSpPr>
          <p:cNvPr id="5" name="Footer Placeholder 4"/>
          <p:cNvSpPr>
            <a:spLocks noGrp="1"/>
          </p:cNvSpPr>
          <p:nvPr>
            <p:ph type="ftr" sz="quarter" idx="11"/>
          </p:nvPr>
        </p:nvSpPr>
        <p:spPr/>
        <p:txBody>
          <a:bodyPr/>
          <a:lstStyle/>
          <a:p>
            <a:endParaRPr lang="de-CH"/>
          </a:p>
        </p:txBody>
      </p:sp>
      <p:sp>
        <p:nvSpPr>
          <p:cNvPr id="6" name="Slide Number Placeholder 5"/>
          <p:cNvSpPr>
            <a:spLocks noGrp="1"/>
          </p:cNvSpPr>
          <p:nvPr>
            <p:ph type="sldNum" sz="quarter" idx="12"/>
          </p:nvPr>
        </p:nvSpPr>
        <p:spPr/>
        <p:txBody>
          <a:bodyPr/>
          <a:lstStyle/>
          <a:p>
            <a:fld id="{AD1A4F3C-4758-4004-85C5-67EAF40145BC}" type="slidenum">
              <a:rPr lang="de-CH" smtClean="0"/>
              <a:t>‹Nr.›</a:t>
            </a:fld>
            <a:endParaRPr lang="de-CH"/>
          </a:p>
        </p:txBody>
      </p:sp>
    </p:spTree>
    <p:extLst>
      <p:ext uri="{BB962C8B-B14F-4D97-AF65-F5344CB8AC3E}">
        <p14:creationId xmlns:p14="http://schemas.microsoft.com/office/powerpoint/2010/main" val="751646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CH"/>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CH"/>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CH"/>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CH"/>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CH"/>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CH"/>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CH"/>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CH"/>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de-DE"/>
              <a:t>Mastertitelformat bearbeiten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7CCE56F-6647-42ED-8C5C-4CF0EAA70EC9}" type="datetimeFigureOut">
              <a:rPr lang="de-CH" smtClean="0"/>
              <a:t>19.10.2026</a:t>
            </a:fld>
            <a:endParaRPr lang="de-CH"/>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de-CH"/>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AD1A4F3C-4758-4004-85C5-67EAF40145BC}" type="slidenum">
              <a:rPr lang="de-CH" smtClean="0"/>
              <a:t>‹Nr.›</a:t>
            </a:fld>
            <a:endParaRPr lang="de-CH"/>
          </a:p>
        </p:txBody>
      </p:sp>
    </p:spTree>
    <p:extLst>
      <p:ext uri="{BB962C8B-B14F-4D97-AF65-F5344CB8AC3E}">
        <p14:creationId xmlns:p14="http://schemas.microsoft.com/office/powerpoint/2010/main" val="9919223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6070C0-E1A7-CDFD-7941-055CD12BF288}"/>
              </a:ext>
            </a:extLst>
          </p:cNvPr>
          <p:cNvSpPr>
            <a:spLocks noGrp="1"/>
          </p:cNvSpPr>
          <p:nvPr>
            <p:ph type="ctrTitle"/>
          </p:nvPr>
        </p:nvSpPr>
        <p:spPr/>
        <p:txBody>
          <a:bodyPr/>
          <a:lstStyle/>
          <a:p>
            <a:r>
              <a:rPr lang="de-CH" dirty="0"/>
              <a:t>Informationen zur Pacht</a:t>
            </a:r>
          </a:p>
        </p:txBody>
      </p:sp>
      <p:sp>
        <p:nvSpPr>
          <p:cNvPr id="3" name="Untertitel 2">
            <a:extLst>
              <a:ext uri="{FF2B5EF4-FFF2-40B4-BE49-F238E27FC236}">
                <a16:creationId xmlns:a16="http://schemas.microsoft.com/office/drawing/2014/main" id="{C6782BA1-1C68-6751-2A4E-446DF9CA286F}"/>
              </a:ext>
            </a:extLst>
          </p:cNvPr>
          <p:cNvSpPr>
            <a:spLocks noGrp="1"/>
          </p:cNvSpPr>
          <p:nvPr>
            <p:ph type="subTitle" idx="1"/>
          </p:nvPr>
        </p:nvSpPr>
        <p:spPr/>
        <p:txBody>
          <a:bodyPr/>
          <a:lstStyle/>
          <a:p>
            <a:r>
              <a:rPr lang="de-CH" dirty="0"/>
              <a:t>Badi-</a:t>
            </a:r>
            <a:r>
              <a:rPr lang="de-CH" dirty="0" err="1"/>
              <a:t>Beizli</a:t>
            </a:r>
            <a:r>
              <a:rPr lang="de-CH" dirty="0"/>
              <a:t> des Schwimmbads Büren an der Aare</a:t>
            </a:r>
          </a:p>
        </p:txBody>
      </p:sp>
    </p:spTree>
    <p:extLst>
      <p:ext uri="{BB962C8B-B14F-4D97-AF65-F5344CB8AC3E}">
        <p14:creationId xmlns:p14="http://schemas.microsoft.com/office/powerpoint/2010/main" val="26117189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88C9B83F-64CD-41C1-925F-A08801FFD0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0" name="Straight Connector 9">
              <a:extLst>
                <a:ext uri="{FF2B5EF4-FFF2-40B4-BE49-F238E27FC236}">
                  <a16:creationId xmlns:a16="http://schemas.microsoft.com/office/drawing/2014/main" id="{E1655065-0BD7-4422-BEC0-4401E99809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4DDD90AC-ABEC-4A76-9C9C-AD0A5F8FC7F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21A8AFEF-EC50-4C0B-9C64-814B76C820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CH"/>
            </a:p>
          </p:txBody>
        </p:sp>
        <p:sp>
          <p:nvSpPr>
            <p:cNvPr id="13" name="Rectangle 25">
              <a:extLst>
                <a:ext uri="{FF2B5EF4-FFF2-40B4-BE49-F238E27FC236}">
                  <a16:creationId xmlns:a16="http://schemas.microsoft.com/office/drawing/2014/main" id="{CAFAA800-E117-4357-84E4-56B63EA03E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CH"/>
            </a:p>
          </p:txBody>
        </p:sp>
        <p:sp>
          <p:nvSpPr>
            <p:cNvPr id="14" name="Isosceles Triangle 13">
              <a:extLst>
                <a:ext uri="{FF2B5EF4-FFF2-40B4-BE49-F238E27FC236}">
                  <a16:creationId xmlns:a16="http://schemas.microsoft.com/office/drawing/2014/main" id="{8DDFC9F4-3B45-402D-8AD7-60B3F08ED7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CH"/>
            </a:p>
          </p:txBody>
        </p:sp>
        <p:sp>
          <p:nvSpPr>
            <p:cNvPr id="15" name="Rectangle 27">
              <a:extLst>
                <a:ext uri="{FF2B5EF4-FFF2-40B4-BE49-F238E27FC236}">
                  <a16:creationId xmlns:a16="http://schemas.microsoft.com/office/drawing/2014/main" id="{F26A0854-FBE4-4587-B349-06BE192BD7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CH"/>
            </a:p>
          </p:txBody>
        </p:sp>
        <p:sp>
          <p:nvSpPr>
            <p:cNvPr id="16" name="Rectangle 28">
              <a:extLst>
                <a:ext uri="{FF2B5EF4-FFF2-40B4-BE49-F238E27FC236}">
                  <a16:creationId xmlns:a16="http://schemas.microsoft.com/office/drawing/2014/main" id="{54A9C4C6-FF7D-470E-BFCA-CE4F60A1F0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CH"/>
            </a:p>
          </p:txBody>
        </p:sp>
        <p:sp>
          <p:nvSpPr>
            <p:cNvPr id="17" name="Rectangle 29">
              <a:extLst>
                <a:ext uri="{FF2B5EF4-FFF2-40B4-BE49-F238E27FC236}">
                  <a16:creationId xmlns:a16="http://schemas.microsoft.com/office/drawing/2014/main" id="{B1721EA8-4871-45D4-B78F-AE805A3004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CH"/>
            </a:p>
          </p:txBody>
        </p:sp>
        <p:sp>
          <p:nvSpPr>
            <p:cNvPr id="18" name="Isosceles Triangle 17">
              <a:extLst>
                <a:ext uri="{FF2B5EF4-FFF2-40B4-BE49-F238E27FC236}">
                  <a16:creationId xmlns:a16="http://schemas.microsoft.com/office/drawing/2014/main" id="{E5763971-E3A3-45C6-9BA8-2E032C7A5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CH"/>
            </a:p>
          </p:txBody>
        </p:sp>
        <p:sp>
          <p:nvSpPr>
            <p:cNvPr id="19" name="Isosceles Triangle 18">
              <a:extLst>
                <a:ext uri="{FF2B5EF4-FFF2-40B4-BE49-F238E27FC236}">
                  <a16:creationId xmlns:a16="http://schemas.microsoft.com/office/drawing/2014/main" id="{32752E94-0E01-4AF5-A43A-F2FAD8737C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CH"/>
            </a:p>
          </p:txBody>
        </p:sp>
      </p:grpSp>
      <p:pic>
        <p:nvPicPr>
          <p:cNvPr id="5" name="Picture 4" descr="Personen in einem Restaurant">
            <a:extLst>
              <a:ext uri="{FF2B5EF4-FFF2-40B4-BE49-F238E27FC236}">
                <a16:creationId xmlns:a16="http://schemas.microsoft.com/office/drawing/2014/main" id="{FABB33A7-A58B-EF0D-44D5-92FA6456409B}"/>
              </a:ext>
            </a:extLst>
          </p:cNvPr>
          <p:cNvPicPr>
            <a:picLocks noChangeAspect="1"/>
          </p:cNvPicPr>
          <p:nvPr/>
        </p:nvPicPr>
        <p:blipFill rotWithShape="1">
          <a:blip r:embed="rId2">
            <a:duotone>
              <a:prstClr val="black"/>
              <a:prstClr val="white"/>
            </a:duotone>
          </a:blip>
          <a:srcRect l="7365" r="23866" b="-2"/>
          <a:stretch/>
        </p:blipFill>
        <p:spPr>
          <a:xfrm>
            <a:off x="5123543" y="-1"/>
            <a:ext cx="7065281" cy="6858001"/>
          </a:xfrm>
          <a:custGeom>
            <a:avLst/>
            <a:gdLst/>
            <a:ahLst/>
            <a:cxnLst/>
            <a:rect l="l" t="t" r="r" b="b"/>
            <a:pathLst>
              <a:path w="7065281" h="6858001">
                <a:moveTo>
                  <a:pt x="379987" y="0"/>
                </a:moveTo>
                <a:lnTo>
                  <a:pt x="7065281" y="0"/>
                </a:lnTo>
                <a:lnTo>
                  <a:pt x="7065281" y="6858001"/>
                </a:lnTo>
                <a:lnTo>
                  <a:pt x="27809" y="6858001"/>
                </a:lnTo>
                <a:lnTo>
                  <a:pt x="1803228" y="4521201"/>
                </a:lnTo>
                <a:close/>
                <a:moveTo>
                  <a:pt x="0" y="0"/>
                </a:moveTo>
                <a:lnTo>
                  <a:pt x="379987" y="0"/>
                </a:lnTo>
                <a:lnTo>
                  <a:pt x="0" y="407"/>
                </a:lnTo>
                <a:close/>
              </a:path>
            </a:pathLst>
          </a:custGeom>
        </p:spPr>
      </p:pic>
      <p:sp>
        <p:nvSpPr>
          <p:cNvPr id="2" name="Titel 1">
            <a:extLst>
              <a:ext uri="{FF2B5EF4-FFF2-40B4-BE49-F238E27FC236}">
                <a16:creationId xmlns:a16="http://schemas.microsoft.com/office/drawing/2014/main" id="{734F8047-2E66-1E81-5F7E-153266566183}"/>
              </a:ext>
            </a:extLst>
          </p:cNvPr>
          <p:cNvSpPr>
            <a:spLocks noGrp="1"/>
          </p:cNvSpPr>
          <p:nvPr>
            <p:ph type="title"/>
          </p:nvPr>
        </p:nvSpPr>
        <p:spPr>
          <a:xfrm>
            <a:off x="668866" y="1678666"/>
            <a:ext cx="5123515" cy="2369093"/>
          </a:xfrm>
        </p:spPr>
        <p:txBody>
          <a:bodyPr vert="horz" lIns="91440" tIns="45720" rIns="91440" bIns="45720" rtlCol="0" anchor="b">
            <a:normAutofit/>
          </a:bodyPr>
          <a:lstStyle/>
          <a:p>
            <a:pPr algn="r"/>
            <a:r>
              <a:rPr lang="en-US" sz="4800"/>
              <a:t>Schwimmbad Restaurant/Kiosk</a:t>
            </a:r>
          </a:p>
        </p:txBody>
      </p:sp>
      <p:sp>
        <p:nvSpPr>
          <p:cNvPr id="3" name="Textplatzhalter 2">
            <a:extLst>
              <a:ext uri="{FF2B5EF4-FFF2-40B4-BE49-F238E27FC236}">
                <a16:creationId xmlns:a16="http://schemas.microsoft.com/office/drawing/2014/main" id="{2717FB13-A029-A00C-245E-F2DE78EE60C9}"/>
              </a:ext>
            </a:extLst>
          </p:cNvPr>
          <p:cNvSpPr>
            <a:spLocks noGrp="1"/>
          </p:cNvSpPr>
          <p:nvPr>
            <p:ph type="body" idx="1"/>
          </p:nvPr>
        </p:nvSpPr>
        <p:spPr>
          <a:xfrm>
            <a:off x="677335" y="4050831"/>
            <a:ext cx="5113217" cy="1096901"/>
          </a:xfrm>
        </p:spPr>
        <p:txBody>
          <a:bodyPr vert="horz" lIns="91440" tIns="45720" rIns="91440" bIns="45720" rtlCol="0" anchor="t">
            <a:normAutofit/>
          </a:bodyPr>
          <a:lstStyle/>
          <a:p>
            <a:pPr algn="r"/>
            <a:r>
              <a:rPr lang="en-US" sz="1600"/>
              <a:t>Zum Restaurant mit Küche gehört ein Sitzplatz für ca. 70 Gäste.</a:t>
            </a:r>
          </a:p>
        </p:txBody>
      </p:sp>
      <p:cxnSp>
        <p:nvCxnSpPr>
          <p:cNvPr id="21" name="Straight Connector 20">
            <a:extLst>
              <a:ext uri="{FF2B5EF4-FFF2-40B4-BE49-F238E27FC236}">
                <a16:creationId xmlns:a16="http://schemas.microsoft.com/office/drawing/2014/main" id="{A57C1A16-B8AB-4D99-A195-A38F556A648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F8A9B20B-D1DD-4573-B5EC-55802951923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5" name="Rectangle 23">
            <a:extLst>
              <a:ext uri="{FF2B5EF4-FFF2-40B4-BE49-F238E27FC236}">
                <a16:creationId xmlns:a16="http://schemas.microsoft.com/office/drawing/2014/main" id="{66D61E08-70C3-48D8-BEA0-787111DC30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CH"/>
          </a:p>
        </p:txBody>
      </p:sp>
      <p:sp>
        <p:nvSpPr>
          <p:cNvPr id="27" name="Rectangle 25">
            <a:extLst>
              <a:ext uri="{FF2B5EF4-FFF2-40B4-BE49-F238E27FC236}">
                <a16:creationId xmlns:a16="http://schemas.microsoft.com/office/drawing/2014/main" id="{FC55298F-0AE5-478E-AD2B-03C2614C58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CH"/>
          </a:p>
        </p:txBody>
      </p:sp>
      <p:sp>
        <p:nvSpPr>
          <p:cNvPr id="29" name="Isosceles Triangle 24">
            <a:extLst>
              <a:ext uri="{FF2B5EF4-FFF2-40B4-BE49-F238E27FC236}">
                <a16:creationId xmlns:a16="http://schemas.microsoft.com/office/drawing/2014/main" id="{C180E4EA-0B63-4779-A895-7E90E71088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CH"/>
          </a:p>
        </p:txBody>
      </p:sp>
      <p:sp>
        <p:nvSpPr>
          <p:cNvPr id="31" name="Rectangle 27">
            <a:extLst>
              <a:ext uri="{FF2B5EF4-FFF2-40B4-BE49-F238E27FC236}">
                <a16:creationId xmlns:a16="http://schemas.microsoft.com/office/drawing/2014/main" id="{CEE01D9D-3DE8-4EED-B0D3-8F3C79CC76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CH"/>
          </a:p>
        </p:txBody>
      </p:sp>
      <p:sp>
        <p:nvSpPr>
          <p:cNvPr id="33" name="Rectangle 28">
            <a:extLst>
              <a:ext uri="{FF2B5EF4-FFF2-40B4-BE49-F238E27FC236}">
                <a16:creationId xmlns:a16="http://schemas.microsoft.com/office/drawing/2014/main" id="{89AF5CE9-607F-43F4-8983-DCD6DA4051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CH"/>
          </a:p>
        </p:txBody>
      </p:sp>
      <p:sp>
        <p:nvSpPr>
          <p:cNvPr id="35" name="Rectangle 29">
            <a:extLst>
              <a:ext uri="{FF2B5EF4-FFF2-40B4-BE49-F238E27FC236}">
                <a16:creationId xmlns:a16="http://schemas.microsoft.com/office/drawing/2014/main" id="{6EEA2DBD-9E1E-4521-8C01-F32AD18A89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CH"/>
          </a:p>
        </p:txBody>
      </p:sp>
      <p:sp>
        <p:nvSpPr>
          <p:cNvPr id="37" name="Isosceles Triangle 29">
            <a:extLst>
              <a:ext uri="{FF2B5EF4-FFF2-40B4-BE49-F238E27FC236}">
                <a16:creationId xmlns:a16="http://schemas.microsoft.com/office/drawing/2014/main" id="{15BBD2C1-BA9B-46A9-A27A-33498B1692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CH"/>
          </a:p>
        </p:txBody>
      </p:sp>
    </p:spTree>
    <p:extLst>
      <p:ext uri="{BB962C8B-B14F-4D97-AF65-F5344CB8AC3E}">
        <p14:creationId xmlns:p14="http://schemas.microsoft.com/office/powerpoint/2010/main" val="11703767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03AE127-802C-459A-A612-DB85B67F0D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132E296B-F5D5-FF15-787C-5DADAAC3283B}"/>
              </a:ext>
            </a:extLst>
          </p:cNvPr>
          <p:cNvSpPr>
            <a:spLocks noGrp="1"/>
          </p:cNvSpPr>
          <p:nvPr>
            <p:ph type="title"/>
          </p:nvPr>
        </p:nvSpPr>
        <p:spPr>
          <a:xfrm>
            <a:off x="1043950" y="1179151"/>
            <a:ext cx="3300646" cy="4463889"/>
          </a:xfrm>
        </p:spPr>
        <p:txBody>
          <a:bodyPr anchor="ctr">
            <a:normAutofit/>
          </a:bodyPr>
          <a:lstStyle/>
          <a:p>
            <a:r>
              <a:rPr lang="de-CH" sz="2500"/>
              <a:t>Rahmenbedingungen</a:t>
            </a:r>
          </a:p>
        </p:txBody>
      </p:sp>
      <p:sp>
        <p:nvSpPr>
          <p:cNvPr id="10" name="Isosceles Triangle 9">
            <a:extLst>
              <a:ext uri="{FF2B5EF4-FFF2-40B4-BE49-F238E27FC236}">
                <a16:creationId xmlns:a16="http://schemas.microsoft.com/office/drawing/2014/main" id="{9323D83D-50D6-4040-A58B-FCEA340F88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CH"/>
          </a:p>
        </p:txBody>
      </p:sp>
      <p:cxnSp>
        <p:nvCxnSpPr>
          <p:cNvPr id="12" name="Straight Connector 11">
            <a:extLst>
              <a:ext uri="{FF2B5EF4-FFF2-40B4-BE49-F238E27FC236}">
                <a16:creationId xmlns:a16="http://schemas.microsoft.com/office/drawing/2014/main" id="{1A1FE6BB-DFB2-4080-9B5E-076EF5DDE6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6670" y="1442595"/>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3" name="Inhaltsplatzhalter 2">
            <a:extLst>
              <a:ext uri="{FF2B5EF4-FFF2-40B4-BE49-F238E27FC236}">
                <a16:creationId xmlns:a16="http://schemas.microsoft.com/office/drawing/2014/main" id="{8350B76E-558C-83BE-F124-60C795AC0B3A}"/>
              </a:ext>
            </a:extLst>
          </p:cNvPr>
          <p:cNvSpPr>
            <a:spLocks noGrp="1"/>
          </p:cNvSpPr>
          <p:nvPr>
            <p:ph idx="1"/>
          </p:nvPr>
        </p:nvSpPr>
        <p:spPr>
          <a:xfrm>
            <a:off x="4978918" y="1109145"/>
            <a:ext cx="6341016" cy="4603900"/>
          </a:xfrm>
        </p:spPr>
        <p:txBody>
          <a:bodyPr anchor="ctr">
            <a:normAutofit/>
          </a:bodyPr>
          <a:lstStyle/>
          <a:p>
            <a:pPr>
              <a:lnSpc>
                <a:spcPct val="90000"/>
              </a:lnSpc>
            </a:pPr>
            <a:r>
              <a:rPr lang="de-CH" sz="1500" b="1" dirty="0"/>
              <a:t>Öffnungszeiten</a:t>
            </a:r>
            <a:r>
              <a:rPr lang="de-CH" sz="1500" dirty="0"/>
              <a:t>: </a:t>
            </a:r>
            <a:r>
              <a:rPr lang="de-DE" sz="1500" dirty="0">
                <a:effectLst/>
                <a:latin typeface="Arial" panose="020B0604020202020204" pitchFamily="34" charset="0"/>
                <a:ea typeface="Times New Roman" panose="02020603050405020304" pitchFamily="18" charset="0"/>
                <a:cs typeface="Times New Roman" panose="02020603050405020304" pitchFamily="18" charset="0"/>
              </a:rPr>
              <a:t>Das Restaurant muss während der Saison resp. den Öffnungszeiten des Schwimmbads täglich geöffnet sein.</a:t>
            </a:r>
          </a:p>
          <a:p>
            <a:pPr>
              <a:lnSpc>
                <a:spcPct val="90000"/>
              </a:lnSpc>
            </a:pPr>
            <a:r>
              <a:rPr lang="de-DE" sz="1500" b="1" dirty="0">
                <a:latin typeface="Arial" panose="020B0604020202020204" pitchFamily="34" charset="0"/>
                <a:cs typeface="Times New Roman" panose="02020603050405020304" pitchFamily="18" charset="0"/>
              </a:rPr>
              <a:t>Saison: </a:t>
            </a:r>
            <a:r>
              <a:rPr lang="de-DE" sz="1500" dirty="0">
                <a:effectLst/>
                <a:latin typeface="Arial" panose="020B0604020202020204" pitchFamily="34" charset="0"/>
                <a:ea typeface="Times New Roman" panose="02020603050405020304" pitchFamily="18" charset="0"/>
                <a:cs typeface="Times New Roman" panose="02020603050405020304" pitchFamily="18" charset="0"/>
              </a:rPr>
              <a:t>ab Mitte Mai bis Mitte September</a:t>
            </a:r>
          </a:p>
          <a:p>
            <a:pPr>
              <a:lnSpc>
                <a:spcPct val="90000"/>
              </a:lnSpc>
            </a:pPr>
            <a:r>
              <a:rPr lang="de-DE" sz="1500" b="1" dirty="0">
                <a:latin typeface="Arial" panose="020B0604020202020204" pitchFamily="34" charset="0"/>
                <a:cs typeface="Times New Roman" panose="02020603050405020304" pitchFamily="18" charset="0"/>
              </a:rPr>
              <a:t>Zeit: </a:t>
            </a:r>
            <a:r>
              <a:rPr lang="de-DE" sz="1500" b="1" dirty="0">
                <a:effectLst/>
                <a:latin typeface="Arial" panose="020B0604020202020204" pitchFamily="34" charset="0"/>
                <a:ea typeface="Times New Roman" panose="02020603050405020304" pitchFamily="18" charset="0"/>
                <a:cs typeface="Times New Roman" panose="02020603050405020304" pitchFamily="18" charset="0"/>
              </a:rPr>
              <a:t>Nebensaison</a:t>
            </a:r>
            <a:br>
              <a:rPr lang="de-DE" sz="1500" dirty="0">
                <a:effectLst/>
                <a:latin typeface="Arial" panose="020B0604020202020204" pitchFamily="34" charset="0"/>
                <a:ea typeface="Times New Roman" panose="02020603050405020304" pitchFamily="18" charset="0"/>
                <a:cs typeface="Times New Roman" panose="02020603050405020304" pitchFamily="18" charset="0"/>
              </a:rPr>
            </a:br>
            <a:r>
              <a:rPr lang="de-DE" sz="1500" dirty="0">
                <a:effectLst/>
                <a:latin typeface="Arial" panose="020B0604020202020204" pitchFamily="34" charset="0"/>
                <a:ea typeface="Times New Roman" panose="02020603050405020304" pitchFamily="18" charset="0"/>
                <a:cs typeface="Times New Roman" panose="02020603050405020304" pitchFamily="18" charset="0"/>
              </a:rPr>
              <a:t>Mai und September: 10.00 bis 18.00 Uhr (kann noch angepasst werden)</a:t>
            </a:r>
            <a:br>
              <a:rPr lang="de-DE" sz="1500" dirty="0">
                <a:effectLst/>
                <a:latin typeface="Arial" panose="020B0604020202020204" pitchFamily="34" charset="0"/>
                <a:ea typeface="Times New Roman" panose="02020603050405020304" pitchFamily="18" charset="0"/>
                <a:cs typeface="Times New Roman" panose="02020603050405020304" pitchFamily="18" charset="0"/>
              </a:rPr>
            </a:br>
            <a:br>
              <a:rPr lang="de-DE" sz="1500" dirty="0">
                <a:effectLst/>
                <a:latin typeface="Arial" panose="020B0604020202020204" pitchFamily="34" charset="0"/>
                <a:ea typeface="Times New Roman" panose="02020603050405020304" pitchFamily="18" charset="0"/>
                <a:cs typeface="Times New Roman" panose="02020603050405020304" pitchFamily="18" charset="0"/>
              </a:rPr>
            </a:br>
            <a:r>
              <a:rPr lang="de-DE" sz="1500" b="1" dirty="0">
                <a:effectLst/>
                <a:latin typeface="Arial" panose="020B0604020202020204" pitchFamily="34" charset="0"/>
                <a:ea typeface="Times New Roman" panose="02020603050405020304" pitchFamily="18" charset="0"/>
                <a:cs typeface="Times New Roman" panose="02020603050405020304" pitchFamily="18" charset="0"/>
              </a:rPr>
              <a:t>Hauptsaison</a:t>
            </a:r>
            <a:br>
              <a:rPr lang="de-DE" sz="1500" dirty="0">
                <a:effectLst/>
                <a:latin typeface="Arial" panose="020B0604020202020204" pitchFamily="34" charset="0"/>
                <a:ea typeface="Times New Roman" panose="02020603050405020304" pitchFamily="18" charset="0"/>
                <a:cs typeface="Times New Roman" panose="02020603050405020304" pitchFamily="18" charset="0"/>
              </a:rPr>
            </a:br>
            <a:r>
              <a:rPr lang="de-DE" sz="1500" dirty="0">
                <a:effectLst/>
                <a:latin typeface="Arial" panose="020B0604020202020204" pitchFamily="34" charset="0"/>
                <a:ea typeface="Times New Roman" panose="02020603050405020304" pitchFamily="18" charset="0"/>
                <a:cs typeface="Times New Roman" panose="02020603050405020304" pitchFamily="18" charset="0"/>
              </a:rPr>
              <a:t>Juni bis August: 09.00 bis 19.00 Uhr (kann noch angepasst werden)</a:t>
            </a:r>
          </a:p>
          <a:p>
            <a:pPr>
              <a:lnSpc>
                <a:spcPct val="90000"/>
              </a:lnSpc>
            </a:pPr>
            <a:r>
              <a:rPr lang="de-DE" sz="1500" b="1" dirty="0">
                <a:latin typeface="Arial" panose="020B0604020202020204" pitchFamily="34" charset="0"/>
                <a:cs typeface="Times New Roman" panose="02020603050405020304" pitchFamily="18" charset="0"/>
              </a:rPr>
              <a:t>Nebensaison:</a:t>
            </a:r>
            <a:r>
              <a:rPr lang="de-DE" sz="1500" dirty="0">
                <a:effectLst/>
                <a:latin typeface="Arial" panose="020B0604020202020204" pitchFamily="34" charset="0"/>
                <a:ea typeface="Times New Roman" panose="02020603050405020304" pitchFamily="18" charset="0"/>
                <a:cs typeface="Times New Roman" panose="02020603050405020304" pitchFamily="18" charset="0"/>
              </a:rPr>
              <a:t> Auf der Südseite des Schwimmbads befindet sich eine kleine Terrasse. Diese ist speziell geeignet für Radfahrer (Velo-Café), Wanderer und Spaziergänger. Dieser Bereich kann zusätzlich, unabhängig vom Schwimmbad betrieben werden.</a:t>
            </a:r>
            <a:endParaRPr lang="de-CH" sz="1500" dirty="0"/>
          </a:p>
        </p:txBody>
      </p:sp>
      <p:sp>
        <p:nvSpPr>
          <p:cNvPr id="14" name="Isosceles Triangle 13">
            <a:extLst>
              <a:ext uri="{FF2B5EF4-FFF2-40B4-BE49-F238E27FC236}">
                <a16:creationId xmlns:a16="http://schemas.microsoft.com/office/drawing/2014/main" id="{F10FD715-4DCE-4779-B634-EC78315EA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1364139" y="0"/>
            <a:ext cx="842596" cy="4616289"/>
          </a:xfrm>
          <a:prstGeom prst="triangle">
            <a:avLst>
              <a:gd name="adj" fmla="val 10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CH"/>
          </a:p>
        </p:txBody>
      </p:sp>
    </p:spTree>
    <p:extLst>
      <p:ext uri="{BB962C8B-B14F-4D97-AF65-F5344CB8AC3E}">
        <p14:creationId xmlns:p14="http://schemas.microsoft.com/office/powerpoint/2010/main" val="25164600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03AE127-802C-459A-A612-DB85B67F0D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132E296B-F5D5-FF15-787C-5DADAAC3283B}"/>
              </a:ext>
            </a:extLst>
          </p:cNvPr>
          <p:cNvSpPr>
            <a:spLocks noGrp="1"/>
          </p:cNvSpPr>
          <p:nvPr>
            <p:ph type="title"/>
          </p:nvPr>
        </p:nvSpPr>
        <p:spPr>
          <a:xfrm>
            <a:off x="1043950" y="1179151"/>
            <a:ext cx="3300646" cy="4463889"/>
          </a:xfrm>
        </p:spPr>
        <p:txBody>
          <a:bodyPr anchor="ctr">
            <a:normAutofit/>
          </a:bodyPr>
          <a:lstStyle/>
          <a:p>
            <a:r>
              <a:rPr lang="de-CH" sz="2500" dirty="0"/>
              <a:t>Rahmenbedingungen</a:t>
            </a:r>
          </a:p>
        </p:txBody>
      </p:sp>
      <p:sp>
        <p:nvSpPr>
          <p:cNvPr id="10" name="Isosceles Triangle 9">
            <a:extLst>
              <a:ext uri="{FF2B5EF4-FFF2-40B4-BE49-F238E27FC236}">
                <a16:creationId xmlns:a16="http://schemas.microsoft.com/office/drawing/2014/main" id="{9323D83D-50D6-4040-A58B-FCEA340F88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CH"/>
          </a:p>
        </p:txBody>
      </p:sp>
      <p:cxnSp>
        <p:nvCxnSpPr>
          <p:cNvPr id="12" name="Straight Connector 11">
            <a:extLst>
              <a:ext uri="{FF2B5EF4-FFF2-40B4-BE49-F238E27FC236}">
                <a16:creationId xmlns:a16="http://schemas.microsoft.com/office/drawing/2014/main" id="{1A1FE6BB-DFB2-4080-9B5E-076EF5DDE6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6670" y="1442595"/>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3" name="Inhaltsplatzhalter 2">
            <a:extLst>
              <a:ext uri="{FF2B5EF4-FFF2-40B4-BE49-F238E27FC236}">
                <a16:creationId xmlns:a16="http://schemas.microsoft.com/office/drawing/2014/main" id="{8350B76E-558C-83BE-F124-60C795AC0B3A}"/>
              </a:ext>
            </a:extLst>
          </p:cNvPr>
          <p:cNvSpPr>
            <a:spLocks noGrp="1"/>
          </p:cNvSpPr>
          <p:nvPr>
            <p:ph idx="1"/>
          </p:nvPr>
        </p:nvSpPr>
        <p:spPr>
          <a:xfrm>
            <a:off x="4978918" y="1109145"/>
            <a:ext cx="6341016" cy="4603900"/>
          </a:xfrm>
        </p:spPr>
        <p:txBody>
          <a:bodyPr anchor="ctr">
            <a:normAutofit/>
          </a:bodyPr>
          <a:lstStyle/>
          <a:p>
            <a:r>
              <a:rPr lang="de-CH" sz="1600" b="1" dirty="0"/>
              <a:t>Alkohol: </a:t>
            </a:r>
            <a:r>
              <a:rPr lang="de-CH" sz="1600" dirty="0"/>
              <a:t>Der Alkoholausschank ist erlaubt.</a:t>
            </a:r>
          </a:p>
          <a:p>
            <a:r>
              <a:rPr lang="de-CH" sz="1600" b="1" dirty="0"/>
              <a:t>Pachtbereich:</a:t>
            </a:r>
          </a:p>
          <a:p>
            <a:pPr marL="0" indent="0">
              <a:buNone/>
            </a:pPr>
            <a:r>
              <a:rPr lang="de-DE" sz="1600" dirty="0">
                <a:effectLst/>
                <a:latin typeface="Arial" panose="020B0604020202020204" pitchFamily="34" charset="0"/>
                <a:ea typeface="Times New Roman" panose="02020603050405020304" pitchFamily="18" charset="0"/>
                <a:cs typeface="Times New Roman" panose="02020603050405020304" pitchFamily="18" charset="0"/>
              </a:rPr>
              <a:t>- Ganzer Restaurantbereich (Terrasse, Sitzplatzbereich)</a:t>
            </a:r>
            <a:br>
              <a:rPr lang="de-DE" sz="1600" dirty="0">
                <a:effectLst/>
                <a:latin typeface="Arial" panose="020B0604020202020204" pitchFamily="34" charset="0"/>
                <a:ea typeface="Times New Roman" panose="02020603050405020304" pitchFamily="18" charset="0"/>
                <a:cs typeface="Times New Roman" panose="02020603050405020304" pitchFamily="18" charset="0"/>
              </a:rPr>
            </a:br>
            <a:r>
              <a:rPr lang="de-DE" sz="1600" dirty="0">
                <a:effectLst/>
                <a:latin typeface="Arial" panose="020B0604020202020204" pitchFamily="34" charset="0"/>
                <a:ea typeface="Times New Roman" panose="02020603050405020304" pitchFamily="18" charset="0"/>
                <a:cs typeface="Times New Roman" panose="02020603050405020304" pitchFamily="18" charset="0"/>
              </a:rPr>
              <a:t>- Haupt- und Lagerraum im Verwaltungs- und Filtergebäude</a:t>
            </a:r>
            <a:br>
              <a:rPr lang="de-DE" sz="1600" dirty="0">
                <a:effectLst/>
                <a:latin typeface="Arial" panose="020B0604020202020204" pitchFamily="34" charset="0"/>
                <a:ea typeface="Times New Roman" panose="02020603050405020304" pitchFamily="18" charset="0"/>
                <a:cs typeface="Times New Roman" panose="02020603050405020304" pitchFamily="18" charset="0"/>
              </a:rPr>
            </a:br>
            <a:r>
              <a:rPr lang="de-DE" sz="1600" dirty="0">
                <a:effectLst/>
                <a:latin typeface="Arial" panose="020B0604020202020204" pitchFamily="34" charset="0"/>
                <a:ea typeface="Times New Roman" panose="02020603050405020304" pitchFamily="18" charset="0"/>
                <a:cs typeface="Times New Roman" panose="02020603050405020304" pitchFamily="18" charset="0"/>
              </a:rPr>
              <a:t>- 1 WC</a:t>
            </a:r>
            <a:br>
              <a:rPr lang="de-DE" sz="1600" dirty="0">
                <a:effectLst/>
                <a:latin typeface="Arial" panose="020B0604020202020204" pitchFamily="34" charset="0"/>
                <a:ea typeface="Times New Roman" panose="02020603050405020304" pitchFamily="18" charset="0"/>
                <a:cs typeface="Times New Roman" panose="02020603050405020304" pitchFamily="18" charset="0"/>
              </a:rPr>
            </a:br>
            <a:r>
              <a:rPr lang="de-DE" sz="1600" dirty="0">
                <a:effectLst/>
                <a:latin typeface="Arial" panose="020B0604020202020204" pitchFamily="34" charset="0"/>
                <a:ea typeface="Times New Roman" panose="02020603050405020304" pitchFamily="18" charset="0"/>
                <a:cs typeface="Times New Roman" panose="02020603050405020304" pitchFamily="18" charset="0"/>
              </a:rPr>
              <a:t>- Vorplatz bzw. Velo-Café </a:t>
            </a:r>
            <a:r>
              <a:rPr lang="de-DE" sz="1600" dirty="0" err="1">
                <a:effectLst/>
                <a:latin typeface="Arial" panose="020B0604020202020204" pitchFamily="34" charset="0"/>
                <a:ea typeface="Times New Roman" panose="02020603050405020304" pitchFamily="18" charset="0"/>
                <a:cs typeface="Times New Roman" panose="02020603050405020304" pitchFamily="18" charset="0"/>
              </a:rPr>
              <a:t>ausserhalb</a:t>
            </a:r>
            <a:r>
              <a:rPr lang="de-DE" sz="1600" dirty="0">
                <a:effectLst/>
                <a:latin typeface="Arial" panose="020B0604020202020204" pitchFamily="34" charset="0"/>
                <a:ea typeface="Times New Roman" panose="02020603050405020304" pitchFamily="18" charset="0"/>
                <a:cs typeface="Times New Roman" panose="02020603050405020304" pitchFamily="18" charset="0"/>
              </a:rPr>
              <a:t> des Schwimmbadareals (s. Punkt „Nebensaison“)</a:t>
            </a:r>
            <a:endParaRPr lang="de-CH" sz="1600" dirty="0"/>
          </a:p>
        </p:txBody>
      </p:sp>
      <p:sp>
        <p:nvSpPr>
          <p:cNvPr id="14" name="Isosceles Triangle 13">
            <a:extLst>
              <a:ext uri="{FF2B5EF4-FFF2-40B4-BE49-F238E27FC236}">
                <a16:creationId xmlns:a16="http://schemas.microsoft.com/office/drawing/2014/main" id="{F10FD715-4DCE-4779-B634-EC78315EA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1364139" y="0"/>
            <a:ext cx="842596" cy="4616289"/>
          </a:xfrm>
          <a:prstGeom prst="triangle">
            <a:avLst>
              <a:gd name="adj" fmla="val 10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CH"/>
          </a:p>
        </p:txBody>
      </p:sp>
    </p:spTree>
    <p:extLst>
      <p:ext uri="{BB962C8B-B14F-4D97-AF65-F5344CB8AC3E}">
        <p14:creationId xmlns:p14="http://schemas.microsoft.com/office/powerpoint/2010/main" val="13213582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55AE6B0-AC9E-4167-806F-E9DB135FC4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41872CA6-AADB-6D60-2948-9CC7E76A47F0}"/>
              </a:ext>
            </a:extLst>
          </p:cNvPr>
          <p:cNvSpPr>
            <a:spLocks noGrp="1"/>
          </p:cNvSpPr>
          <p:nvPr>
            <p:ph type="title"/>
          </p:nvPr>
        </p:nvSpPr>
        <p:spPr>
          <a:xfrm>
            <a:off x="652481" y="1382486"/>
            <a:ext cx="3547581" cy="4093028"/>
          </a:xfrm>
        </p:spPr>
        <p:txBody>
          <a:bodyPr anchor="ctr">
            <a:normAutofit/>
          </a:bodyPr>
          <a:lstStyle/>
          <a:p>
            <a:r>
              <a:rPr lang="de-CH" sz="4400"/>
              <a:t>Aufgaben</a:t>
            </a:r>
          </a:p>
        </p:txBody>
      </p:sp>
      <p:grpSp>
        <p:nvGrpSpPr>
          <p:cNvPr id="11" name="Group 10">
            <a:extLst>
              <a:ext uri="{FF2B5EF4-FFF2-40B4-BE49-F238E27FC236}">
                <a16:creationId xmlns:a16="http://schemas.microsoft.com/office/drawing/2014/main" id="{3523416A-383B-4FDC-B4C9-D8EDDFE9C04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267" y="-8467"/>
            <a:ext cx="4766733" cy="6866467"/>
            <a:chOff x="7425267" y="-8467"/>
            <a:chExt cx="4766733" cy="6866467"/>
          </a:xfrm>
        </p:grpSpPr>
        <p:cxnSp>
          <p:nvCxnSpPr>
            <p:cNvPr id="12" name="Straight Connector 11">
              <a:extLst>
                <a:ext uri="{FF2B5EF4-FFF2-40B4-BE49-F238E27FC236}">
                  <a16:creationId xmlns:a16="http://schemas.microsoft.com/office/drawing/2014/main" id="{CB0D29D5-3F7C-4197-821B-6D60A66CC04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347FB49A-3541-428A-AADE-682A3C50563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D96F53DC-08F1-42C6-B558-B83D54B276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CH"/>
            </a:p>
          </p:txBody>
        </p:sp>
        <p:sp>
          <p:nvSpPr>
            <p:cNvPr id="15" name="Rectangle 25">
              <a:extLst>
                <a:ext uri="{FF2B5EF4-FFF2-40B4-BE49-F238E27FC236}">
                  <a16:creationId xmlns:a16="http://schemas.microsoft.com/office/drawing/2014/main" id="{AFE48CAF-A51C-463F-A570-ED99439A5C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CH"/>
            </a:p>
          </p:txBody>
        </p:sp>
        <p:sp>
          <p:nvSpPr>
            <p:cNvPr id="16" name="Isosceles Triangle 15">
              <a:extLst>
                <a:ext uri="{FF2B5EF4-FFF2-40B4-BE49-F238E27FC236}">
                  <a16:creationId xmlns:a16="http://schemas.microsoft.com/office/drawing/2014/main" id="{01F0C48B-50FF-4351-8207-16D0960483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CH"/>
            </a:p>
          </p:txBody>
        </p:sp>
        <p:sp>
          <p:nvSpPr>
            <p:cNvPr id="17" name="Rectangle 27">
              <a:extLst>
                <a:ext uri="{FF2B5EF4-FFF2-40B4-BE49-F238E27FC236}">
                  <a16:creationId xmlns:a16="http://schemas.microsoft.com/office/drawing/2014/main" id="{300384B6-5ED6-4F91-A548-B706D83751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CH"/>
            </a:p>
          </p:txBody>
        </p:sp>
        <p:sp>
          <p:nvSpPr>
            <p:cNvPr id="18" name="Rectangle 28">
              <a:extLst>
                <a:ext uri="{FF2B5EF4-FFF2-40B4-BE49-F238E27FC236}">
                  <a16:creationId xmlns:a16="http://schemas.microsoft.com/office/drawing/2014/main" id="{337AFFAE-C182-463C-9459-8AB3C69D9A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CH"/>
            </a:p>
          </p:txBody>
        </p:sp>
        <p:sp>
          <p:nvSpPr>
            <p:cNvPr id="19" name="Rectangle 29">
              <a:extLst>
                <a:ext uri="{FF2B5EF4-FFF2-40B4-BE49-F238E27FC236}">
                  <a16:creationId xmlns:a16="http://schemas.microsoft.com/office/drawing/2014/main" id="{510ACF17-C3F0-42BF-BDEB-D079277121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CH"/>
            </a:p>
          </p:txBody>
        </p:sp>
        <p:sp>
          <p:nvSpPr>
            <p:cNvPr id="20" name="Isosceles Triangle 19">
              <a:extLst>
                <a:ext uri="{FF2B5EF4-FFF2-40B4-BE49-F238E27FC236}">
                  <a16:creationId xmlns:a16="http://schemas.microsoft.com/office/drawing/2014/main" id="{E804EFD0-B84E-476F-9FC6-6C4A42EA00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CH"/>
            </a:p>
          </p:txBody>
        </p:sp>
      </p:grpSp>
      <p:sp>
        <p:nvSpPr>
          <p:cNvPr id="22" name="Rectangle 21">
            <a:extLst>
              <a:ext uri="{FF2B5EF4-FFF2-40B4-BE49-F238E27FC236}">
                <a16:creationId xmlns:a16="http://schemas.microsoft.com/office/drawing/2014/main" id="{87BD1F4E-A66D-4C06-86DA-8D56CA7A3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77719" y="0"/>
            <a:ext cx="621428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Inhaltsplatzhalter 2">
            <a:extLst>
              <a:ext uri="{FF2B5EF4-FFF2-40B4-BE49-F238E27FC236}">
                <a16:creationId xmlns:a16="http://schemas.microsoft.com/office/drawing/2014/main" id="{0EC9D61A-D0C1-E714-D500-67B09D69C1EA}"/>
              </a:ext>
            </a:extLst>
          </p:cNvPr>
          <p:cNvGraphicFramePr>
            <a:graphicFrameLocks noGrp="1"/>
          </p:cNvGraphicFramePr>
          <p:nvPr>
            <p:ph idx="1"/>
            <p:extLst>
              <p:ext uri="{D42A27DB-BD31-4B8C-83A1-F6EECF244321}">
                <p14:modId xmlns:p14="http://schemas.microsoft.com/office/powerpoint/2010/main" val="3175946501"/>
              </p:ext>
            </p:extLst>
          </p:nvPr>
        </p:nvGraphicFramePr>
        <p:xfrm>
          <a:off x="4916553" y="944563"/>
          <a:ext cx="6628804" cy="49795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643510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35" name="Rectangle 34">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7" name="Straight Connector 36">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11313"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0979"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41"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2568"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CH"/>
          </a:p>
        </p:txBody>
      </p:sp>
      <p:sp>
        <p:nvSpPr>
          <p:cNvPr id="43"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534"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CH"/>
          </a:p>
        </p:txBody>
      </p:sp>
      <p:sp>
        <p:nvSpPr>
          <p:cNvPr id="45" name="Isosceles Triangle 44">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33425"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CH"/>
          </a:p>
        </p:txBody>
      </p:sp>
      <p:sp>
        <p:nvSpPr>
          <p:cNvPr id="47"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5592"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CH"/>
          </a:p>
        </p:txBody>
      </p:sp>
      <p:sp>
        <p:nvSpPr>
          <p:cNvPr id="49" name="Isosceles Triangle 48">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2758"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CH"/>
          </a:p>
        </p:txBody>
      </p:sp>
      <p:sp>
        <p:nvSpPr>
          <p:cNvPr id="51" name="Freeform: Shape 50">
            <a:extLst>
              <a:ext uri="{FF2B5EF4-FFF2-40B4-BE49-F238E27FC236}">
                <a16:creationId xmlns:a16="http://schemas.microsoft.com/office/drawing/2014/main" id="{A5EC319D-0FEA-4B95-A3EA-01E35672C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97631" y="-8467"/>
            <a:ext cx="5994369" cy="6866467"/>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a:extLst>
              <a:ext uri="{FF2B5EF4-FFF2-40B4-BE49-F238E27FC236}">
                <a16:creationId xmlns:a16="http://schemas.microsoft.com/office/drawing/2014/main" id="{80E8CD05-0618-FFC9-0690-9C69EC7927AF}"/>
              </a:ext>
            </a:extLst>
          </p:cNvPr>
          <p:cNvSpPr>
            <a:spLocks noGrp="1"/>
          </p:cNvSpPr>
          <p:nvPr>
            <p:ph type="title"/>
          </p:nvPr>
        </p:nvSpPr>
        <p:spPr>
          <a:xfrm>
            <a:off x="7181723" y="609600"/>
            <a:ext cx="4512989" cy="2227730"/>
          </a:xfrm>
        </p:spPr>
        <p:txBody>
          <a:bodyPr anchor="ctr">
            <a:normAutofit/>
          </a:bodyPr>
          <a:lstStyle/>
          <a:p>
            <a:r>
              <a:rPr lang="de-CH">
                <a:solidFill>
                  <a:srgbClr val="FFFFFF"/>
                </a:solidFill>
              </a:rPr>
              <a:t>Weiteres</a:t>
            </a:r>
          </a:p>
        </p:txBody>
      </p:sp>
      <p:pic>
        <p:nvPicPr>
          <p:cNvPr id="8" name="Grafik 7" descr="Luftballons Silhouette">
            <a:extLst>
              <a:ext uri="{FF2B5EF4-FFF2-40B4-BE49-F238E27FC236}">
                <a16:creationId xmlns:a16="http://schemas.microsoft.com/office/drawing/2014/main" id="{19588235-6431-B017-F29D-BAFB5289408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57251" y="1545062"/>
            <a:ext cx="3856774" cy="3856774"/>
          </a:xfrm>
          <a:prstGeom prst="rect">
            <a:avLst/>
          </a:prstGeom>
        </p:spPr>
      </p:pic>
      <p:sp>
        <p:nvSpPr>
          <p:cNvPr id="3" name="Inhaltsplatzhalter 2">
            <a:extLst>
              <a:ext uri="{FF2B5EF4-FFF2-40B4-BE49-F238E27FC236}">
                <a16:creationId xmlns:a16="http://schemas.microsoft.com/office/drawing/2014/main" id="{6298BAAF-9037-AE46-A4EB-9FFF7967698E}"/>
              </a:ext>
            </a:extLst>
          </p:cNvPr>
          <p:cNvSpPr>
            <a:spLocks noGrp="1"/>
          </p:cNvSpPr>
          <p:nvPr>
            <p:ph idx="1"/>
          </p:nvPr>
        </p:nvSpPr>
        <p:spPr>
          <a:xfrm>
            <a:off x="7181725" y="2837329"/>
            <a:ext cx="4512988" cy="3317938"/>
          </a:xfrm>
        </p:spPr>
        <p:txBody>
          <a:bodyPr anchor="t">
            <a:normAutofit/>
          </a:bodyPr>
          <a:lstStyle/>
          <a:p>
            <a:r>
              <a:rPr lang="de-CH" b="1" dirty="0">
                <a:solidFill>
                  <a:srgbClr val="FFFFFF"/>
                </a:solidFill>
              </a:rPr>
              <a:t>Anlässe: </a:t>
            </a:r>
            <a:r>
              <a:rPr lang="de-DE" dirty="0">
                <a:solidFill>
                  <a:srgbClr val="FFFFFF"/>
                </a:solidFill>
                <a:effectLst/>
                <a:latin typeface="Arial" panose="020B0604020202020204" pitchFamily="34" charset="0"/>
                <a:ea typeface="Times New Roman" panose="02020603050405020304" pitchFamily="18" charset="0"/>
                <a:cs typeface="Times New Roman" panose="02020603050405020304" pitchFamily="18" charset="0"/>
              </a:rPr>
              <a:t>Vom Gemeinderat bewilligte Anlässe dürfen auf dem Areal des Schwimmbades durchgeführt werden. Im Rahmen dieser Anlässe ist es gestattet entsprechende Verpflegungsstände zu betreiben, welche Essen und Getränke verkaufen. Solche Fälle sind mit der Pächterin/dem Pächter abzusprechen.</a:t>
            </a:r>
            <a:endParaRPr lang="de-CH" dirty="0">
              <a:solidFill>
                <a:srgbClr val="FFFFFF"/>
              </a:solidFill>
            </a:endParaRPr>
          </a:p>
        </p:txBody>
      </p:sp>
    </p:spTree>
    <p:extLst>
      <p:ext uri="{BB962C8B-B14F-4D97-AF65-F5344CB8AC3E}">
        <p14:creationId xmlns:p14="http://schemas.microsoft.com/office/powerpoint/2010/main" val="7479206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el 1">
            <a:extLst>
              <a:ext uri="{FF2B5EF4-FFF2-40B4-BE49-F238E27FC236}">
                <a16:creationId xmlns:a16="http://schemas.microsoft.com/office/drawing/2014/main" id="{776AF8E3-02AB-3746-A23B-9B89FFD58916}"/>
              </a:ext>
            </a:extLst>
          </p:cNvPr>
          <p:cNvSpPr>
            <a:spLocks noGrp="1"/>
          </p:cNvSpPr>
          <p:nvPr>
            <p:ph type="title"/>
          </p:nvPr>
        </p:nvSpPr>
        <p:spPr>
          <a:xfrm>
            <a:off x="643467" y="816638"/>
            <a:ext cx="3367359" cy="5224724"/>
          </a:xfrm>
        </p:spPr>
        <p:txBody>
          <a:bodyPr anchor="ctr">
            <a:normAutofit/>
          </a:bodyPr>
          <a:lstStyle/>
          <a:p>
            <a:r>
              <a:rPr lang="de-CH" dirty="0"/>
              <a:t>Pacht-Grundlagen</a:t>
            </a:r>
          </a:p>
        </p:txBody>
      </p:sp>
      <p:sp>
        <p:nvSpPr>
          <p:cNvPr id="3" name="Inhaltsplatzhalter 2">
            <a:extLst>
              <a:ext uri="{FF2B5EF4-FFF2-40B4-BE49-F238E27FC236}">
                <a16:creationId xmlns:a16="http://schemas.microsoft.com/office/drawing/2014/main" id="{F164E5C4-7FA0-4B07-CCF0-F671E9814056}"/>
              </a:ext>
            </a:extLst>
          </p:cNvPr>
          <p:cNvSpPr>
            <a:spLocks noGrp="1"/>
          </p:cNvSpPr>
          <p:nvPr>
            <p:ph idx="1"/>
          </p:nvPr>
        </p:nvSpPr>
        <p:spPr>
          <a:xfrm>
            <a:off x="4654295" y="816638"/>
            <a:ext cx="4619706" cy="5224724"/>
          </a:xfrm>
        </p:spPr>
        <p:txBody>
          <a:bodyPr anchor="ctr">
            <a:normAutofit/>
          </a:bodyPr>
          <a:lstStyle/>
          <a:p>
            <a:pPr>
              <a:lnSpc>
                <a:spcPct val="90000"/>
              </a:lnSpc>
            </a:pPr>
            <a:r>
              <a:rPr lang="de-CH" sz="1700" b="1" dirty="0"/>
              <a:t>Dauer: </a:t>
            </a:r>
            <a:r>
              <a:rPr lang="de-DE" sz="1700" dirty="0">
                <a:effectLst/>
                <a:latin typeface="Arial" panose="020B0604020202020204" pitchFamily="34" charset="0"/>
                <a:ea typeface="Times New Roman" panose="02020603050405020304" pitchFamily="18" charset="0"/>
                <a:cs typeface="Times New Roman" panose="02020603050405020304" pitchFamily="18" charset="0"/>
              </a:rPr>
              <a:t>Die Pacht wird für eine Saison abgeschlossen und dauert fest bis zur jeweiligen </a:t>
            </a:r>
            <a:r>
              <a:rPr lang="de-DE" sz="1700" dirty="0" err="1">
                <a:effectLst/>
                <a:latin typeface="Arial" panose="020B0604020202020204" pitchFamily="34" charset="0"/>
                <a:ea typeface="Times New Roman" panose="02020603050405020304" pitchFamily="18" charset="0"/>
                <a:cs typeface="Times New Roman" panose="02020603050405020304" pitchFamily="18" charset="0"/>
              </a:rPr>
              <a:t>Schliessung</a:t>
            </a:r>
            <a:r>
              <a:rPr lang="de-DE" sz="1700" dirty="0">
                <a:effectLst/>
                <a:latin typeface="Arial" panose="020B0604020202020204" pitchFamily="34" charset="0"/>
                <a:ea typeface="Times New Roman" panose="02020603050405020304" pitchFamily="18" charset="0"/>
                <a:cs typeface="Times New Roman" panose="02020603050405020304" pitchFamily="18" charset="0"/>
              </a:rPr>
              <a:t> des Badebetriebs. Eine allfällige, gegenseitig freistehende Kündigung hat jeweils per 30. September zu erfolgen, ansonsten erneuert sich der Vertrag stillschweigend für eine weitere Badesaison.</a:t>
            </a:r>
            <a:endParaRPr lang="de-CH" sz="1700" dirty="0">
              <a:effectLst/>
              <a:latin typeface="Arial" panose="020B0604020202020204" pitchFamily="34" charset="0"/>
              <a:ea typeface="Times New Roman" panose="02020603050405020304" pitchFamily="18" charset="0"/>
              <a:cs typeface="Times New Roman" panose="02020603050405020304" pitchFamily="18" charset="0"/>
            </a:endParaRPr>
          </a:p>
          <a:p>
            <a:pPr>
              <a:lnSpc>
                <a:spcPct val="90000"/>
              </a:lnSpc>
            </a:pPr>
            <a:r>
              <a:rPr lang="de-CH" sz="1700" b="1" dirty="0">
                <a:latin typeface="Arial" panose="020B0604020202020204" pitchFamily="34" charset="0"/>
                <a:cs typeface="Times New Roman" panose="02020603050405020304" pitchFamily="18" charset="0"/>
              </a:rPr>
              <a:t>Miete: </a:t>
            </a:r>
            <a:r>
              <a:rPr lang="de-DE" sz="1700" dirty="0">
                <a:effectLst/>
                <a:latin typeface="Arial" panose="020B0604020202020204" pitchFamily="34" charset="0"/>
                <a:ea typeface="Times New Roman" panose="02020603050405020304" pitchFamily="18" charset="0"/>
                <a:cs typeface="Times New Roman" panose="02020603050405020304" pitchFamily="18" charset="0"/>
              </a:rPr>
              <a:t>Der Pachtzins wird in einem persönlichen Gespräch besprochen und definiert.</a:t>
            </a:r>
            <a:endParaRPr lang="de-CH" sz="1700" dirty="0">
              <a:effectLst/>
              <a:latin typeface="Arial" panose="020B0604020202020204" pitchFamily="34" charset="0"/>
              <a:ea typeface="Times New Roman" panose="02020603050405020304" pitchFamily="18" charset="0"/>
              <a:cs typeface="Times New Roman" panose="02020603050405020304" pitchFamily="18" charset="0"/>
            </a:endParaRPr>
          </a:p>
          <a:p>
            <a:pPr>
              <a:lnSpc>
                <a:spcPct val="90000"/>
              </a:lnSpc>
            </a:pPr>
            <a:r>
              <a:rPr lang="de-CH" sz="1700" b="1" dirty="0">
                <a:latin typeface="Arial" panose="020B0604020202020204" pitchFamily="34" charset="0"/>
                <a:cs typeface="Times New Roman" panose="02020603050405020304" pitchFamily="18" charset="0"/>
              </a:rPr>
              <a:t>Inventar: </a:t>
            </a:r>
            <a:r>
              <a:rPr lang="de-CH" sz="1700" dirty="0">
                <a:effectLst/>
                <a:latin typeface="Arial" panose="020B0604020202020204" pitchFamily="34" charset="0"/>
                <a:ea typeface="Times New Roman" panose="02020603050405020304" pitchFamily="18" charset="0"/>
                <a:cs typeface="Times New Roman" panose="02020603050405020304" pitchFamily="18" charset="0"/>
              </a:rPr>
              <a:t>Das vorhandene Inventar kann ohne Aufpreis genutzt werden (im Mietpreis inbegriffen).</a:t>
            </a:r>
            <a:endParaRPr lang="de-CH" sz="1700" dirty="0">
              <a:latin typeface="Arial" panose="020B0604020202020204" pitchFamily="34" charset="0"/>
              <a:ea typeface="Times New Roman" panose="02020603050405020304" pitchFamily="18" charset="0"/>
              <a:cs typeface="Times New Roman" panose="02020603050405020304" pitchFamily="18" charset="0"/>
            </a:endParaRPr>
          </a:p>
          <a:p>
            <a:pPr>
              <a:lnSpc>
                <a:spcPct val="90000"/>
              </a:lnSpc>
            </a:pPr>
            <a:r>
              <a:rPr lang="de-CH" sz="1700" b="1" dirty="0">
                <a:latin typeface="Arial" panose="020B0604020202020204" pitchFamily="34" charset="0"/>
                <a:cs typeface="Times New Roman" panose="02020603050405020304" pitchFamily="18" charset="0"/>
              </a:rPr>
              <a:t>Abrechnung: </a:t>
            </a:r>
            <a:r>
              <a:rPr lang="de-DE" sz="1700" dirty="0">
                <a:effectLst/>
                <a:latin typeface="Arial" panose="020B0604020202020204" pitchFamily="34" charset="0"/>
                <a:ea typeface="Times New Roman" panose="02020603050405020304" pitchFamily="18" charset="0"/>
                <a:cs typeface="Times New Roman" panose="02020603050405020304" pitchFamily="18" charset="0"/>
              </a:rPr>
              <a:t>Für den Betrieb des Kiosks ist eine </a:t>
            </a:r>
            <a:r>
              <a:rPr lang="de-DE" sz="1700" dirty="0" err="1">
                <a:effectLst/>
                <a:latin typeface="Arial" panose="020B0604020202020204" pitchFamily="34" charset="0"/>
                <a:ea typeface="Times New Roman" panose="02020603050405020304" pitchFamily="18" charset="0"/>
                <a:cs typeface="Times New Roman" panose="02020603050405020304" pitchFamily="18" charset="0"/>
              </a:rPr>
              <a:t>Registraturkasse</a:t>
            </a:r>
            <a:r>
              <a:rPr lang="de-DE" sz="1700" dirty="0">
                <a:effectLst/>
                <a:latin typeface="Arial" panose="020B0604020202020204" pitchFamily="34" charset="0"/>
                <a:ea typeface="Times New Roman" panose="02020603050405020304" pitchFamily="18" charset="0"/>
                <a:cs typeface="Times New Roman" panose="02020603050405020304" pitchFamily="18" charset="0"/>
              </a:rPr>
              <a:t> zu führen. Die Abrechnung ist auf Verlangen Ende der Saison der Einwohnergemeinde Büren </a:t>
            </a:r>
            <a:r>
              <a:rPr lang="de-DE" sz="1700" dirty="0" err="1">
                <a:effectLst/>
                <a:latin typeface="Arial" panose="020B0604020202020204" pitchFamily="34" charset="0"/>
                <a:ea typeface="Times New Roman" panose="02020603050405020304" pitchFamily="18" charset="0"/>
                <a:cs typeface="Times New Roman" panose="02020603050405020304" pitchFamily="18" charset="0"/>
              </a:rPr>
              <a:t>a.A</a:t>
            </a:r>
            <a:r>
              <a:rPr lang="de-DE" sz="1700" dirty="0">
                <a:effectLst/>
                <a:latin typeface="Arial" panose="020B0604020202020204" pitchFamily="34" charset="0"/>
                <a:ea typeface="Times New Roman" panose="02020603050405020304" pitchFamily="18" charset="0"/>
                <a:cs typeface="Times New Roman" panose="02020603050405020304" pitchFamily="18" charset="0"/>
              </a:rPr>
              <a:t>. einzureichen.</a:t>
            </a:r>
            <a:endParaRPr lang="de-CH" sz="1700" dirty="0">
              <a:effectLst/>
              <a:latin typeface="Arial" panose="020B0604020202020204" pitchFamily="34" charset="0"/>
              <a:ea typeface="Times New Roman" panose="02020603050405020304" pitchFamily="18" charset="0"/>
              <a:cs typeface="Times New Roman" panose="02020603050405020304" pitchFamily="18" charset="0"/>
            </a:endParaRPr>
          </a:p>
          <a:p>
            <a:pPr>
              <a:lnSpc>
                <a:spcPct val="90000"/>
              </a:lnSpc>
            </a:pPr>
            <a:endParaRPr lang="de-CH" sz="1700" dirty="0"/>
          </a:p>
        </p:txBody>
      </p:sp>
    </p:spTree>
    <p:extLst>
      <p:ext uri="{BB962C8B-B14F-4D97-AF65-F5344CB8AC3E}">
        <p14:creationId xmlns:p14="http://schemas.microsoft.com/office/powerpoint/2010/main" val="28816807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03AE127-802C-459A-A612-DB85B67F0D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AD024FE6-EEC7-3FF3-4827-5DB2D57E1B50}"/>
              </a:ext>
            </a:extLst>
          </p:cNvPr>
          <p:cNvSpPr>
            <a:spLocks noGrp="1"/>
          </p:cNvSpPr>
          <p:nvPr>
            <p:ph type="title"/>
          </p:nvPr>
        </p:nvSpPr>
        <p:spPr>
          <a:xfrm>
            <a:off x="1043950" y="1179151"/>
            <a:ext cx="3300646" cy="4463889"/>
          </a:xfrm>
        </p:spPr>
        <p:txBody>
          <a:bodyPr anchor="ctr">
            <a:normAutofit/>
          </a:bodyPr>
          <a:lstStyle/>
          <a:p>
            <a:r>
              <a:rPr lang="de-CH" dirty="0"/>
              <a:t>Pacht-Grundlagen 2</a:t>
            </a:r>
          </a:p>
        </p:txBody>
      </p:sp>
      <p:sp>
        <p:nvSpPr>
          <p:cNvPr id="10" name="Isosceles Triangle 9">
            <a:extLst>
              <a:ext uri="{FF2B5EF4-FFF2-40B4-BE49-F238E27FC236}">
                <a16:creationId xmlns:a16="http://schemas.microsoft.com/office/drawing/2014/main" id="{9323D83D-50D6-4040-A58B-FCEA340F88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CH"/>
          </a:p>
        </p:txBody>
      </p:sp>
      <p:cxnSp>
        <p:nvCxnSpPr>
          <p:cNvPr id="12" name="Straight Connector 11">
            <a:extLst>
              <a:ext uri="{FF2B5EF4-FFF2-40B4-BE49-F238E27FC236}">
                <a16:creationId xmlns:a16="http://schemas.microsoft.com/office/drawing/2014/main" id="{1A1FE6BB-DFB2-4080-9B5E-076EF5DDE6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6670" y="1442595"/>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3" name="Inhaltsplatzhalter 2">
            <a:extLst>
              <a:ext uri="{FF2B5EF4-FFF2-40B4-BE49-F238E27FC236}">
                <a16:creationId xmlns:a16="http://schemas.microsoft.com/office/drawing/2014/main" id="{B4FAA680-72D4-22A6-E2FE-7AFB9DE63966}"/>
              </a:ext>
            </a:extLst>
          </p:cNvPr>
          <p:cNvSpPr>
            <a:spLocks noGrp="1"/>
          </p:cNvSpPr>
          <p:nvPr>
            <p:ph idx="1"/>
          </p:nvPr>
        </p:nvSpPr>
        <p:spPr>
          <a:xfrm>
            <a:off x="4978918" y="1109145"/>
            <a:ext cx="6341016" cy="4603900"/>
          </a:xfrm>
        </p:spPr>
        <p:txBody>
          <a:bodyPr anchor="ctr">
            <a:normAutofit/>
          </a:bodyPr>
          <a:lstStyle/>
          <a:p>
            <a:r>
              <a:rPr lang="de-CH" dirty="0"/>
              <a:t>Lieferanten: </a:t>
            </a:r>
            <a:r>
              <a:rPr lang="de-DE" dirty="0">
                <a:effectLst/>
                <a:latin typeface="Arial" panose="020B0604020202020204" pitchFamily="34" charset="0"/>
                <a:ea typeface="Times New Roman" panose="02020603050405020304" pitchFamily="18" charset="0"/>
                <a:cs typeface="Times New Roman" panose="02020603050405020304" pitchFamily="18" charset="0"/>
              </a:rPr>
              <a:t>Es sind nach Möglichkeit lokale Lieferanten zu berücksichtigen.</a:t>
            </a:r>
          </a:p>
          <a:p>
            <a:r>
              <a:rPr lang="de-DE" dirty="0">
                <a:latin typeface="Arial" panose="020B0604020202020204" pitchFamily="34" charset="0"/>
                <a:cs typeface="Times New Roman" panose="02020603050405020304" pitchFamily="18" charset="0"/>
              </a:rPr>
              <a:t>Versicherung: </a:t>
            </a:r>
            <a:r>
              <a:rPr lang="de-DE" dirty="0">
                <a:effectLst/>
                <a:latin typeface="Arial" panose="020B0604020202020204" pitchFamily="34" charset="0"/>
                <a:ea typeface="Times New Roman" panose="02020603050405020304" pitchFamily="18" charset="0"/>
                <a:cs typeface="Times New Roman" panose="02020603050405020304" pitchFamily="18" charset="0"/>
              </a:rPr>
              <a:t>Der Pächter hat mindestens folgende Risiken auf eigene Rechnung zu versichern:</a:t>
            </a:r>
          </a:p>
          <a:p>
            <a:pPr marL="0" indent="0">
              <a:buNone/>
            </a:pPr>
            <a:r>
              <a:rPr lang="de-DE" dirty="0">
                <a:effectLst/>
                <a:latin typeface="Arial" panose="020B0604020202020204" pitchFamily="34" charset="0"/>
                <a:ea typeface="Times New Roman" panose="02020603050405020304" pitchFamily="18" charset="0"/>
                <a:cs typeface="Times New Roman" panose="02020603050405020304" pitchFamily="18" charset="0"/>
              </a:rPr>
              <a:t>- Haftpflicht als Mieter</a:t>
            </a:r>
            <a:endParaRPr lang="de-CH"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buFont typeface="Arial" panose="020B0604020202020204" pitchFamily="34" charset="0"/>
              <a:buChar char="-"/>
            </a:pPr>
            <a:r>
              <a:rPr lang="de-DE" dirty="0">
                <a:effectLst/>
                <a:latin typeface="Arial" panose="020B0604020202020204" pitchFamily="34" charset="0"/>
                <a:ea typeface="Times New Roman" panose="02020603050405020304" pitchFamily="18" charset="0"/>
                <a:cs typeface="Times New Roman" panose="02020603050405020304" pitchFamily="18" charset="0"/>
              </a:rPr>
              <a:t>Betriebshaftpflicht als Unternehmer gegenüber Drittpersonen und dem Personal</a:t>
            </a:r>
            <a:endParaRPr lang="de-CH"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buFont typeface="Arial" panose="020B0604020202020204" pitchFamily="34" charset="0"/>
              <a:buChar char="-"/>
            </a:pPr>
            <a:r>
              <a:rPr lang="de-DE" dirty="0">
                <a:effectLst/>
                <a:latin typeface="Arial" panose="020B0604020202020204" pitchFamily="34" charset="0"/>
                <a:ea typeface="Times New Roman" panose="02020603050405020304" pitchFamily="18" charset="0"/>
                <a:cs typeface="Times New Roman" panose="02020603050405020304" pitchFamily="18" charset="0"/>
              </a:rPr>
              <a:t>Feuer- und Wasserschäden an den Warenvorräten, eigenem Mobiliar, eigenen Wertgegenständen</a:t>
            </a:r>
            <a:endParaRPr lang="de-CH"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buFont typeface="Arial" panose="020B0604020202020204" pitchFamily="34" charset="0"/>
              <a:buChar char="-"/>
            </a:pPr>
            <a:r>
              <a:rPr lang="de-DE" dirty="0">
                <a:effectLst/>
                <a:latin typeface="Arial" panose="020B0604020202020204" pitchFamily="34" charset="0"/>
                <a:ea typeface="Times New Roman" panose="02020603050405020304" pitchFamily="18" charset="0"/>
                <a:cs typeface="Times New Roman" panose="02020603050405020304" pitchFamily="18" charset="0"/>
              </a:rPr>
              <a:t>Betriebsunfälle des Personals, mind. im Rahmen des UVG</a:t>
            </a:r>
            <a:endParaRPr lang="de-CH"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buFont typeface="Arial" panose="020B0604020202020204" pitchFamily="34" charset="0"/>
              <a:buChar char="-"/>
            </a:pPr>
            <a:r>
              <a:rPr lang="de-DE" dirty="0">
                <a:effectLst/>
                <a:latin typeface="Arial" panose="020B0604020202020204" pitchFamily="34" charset="0"/>
                <a:ea typeface="Times New Roman" panose="02020603050405020304" pitchFamily="18" charset="0"/>
                <a:cs typeface="Times New Roman" panose="02020603050405020304" pitchFamily="18" charset="0"/>
              </a:rPr>
              <a:t>BVG und Krankentaggeldversicherung</a:t>
            </a:r>
            <a:endParaRPr lang="de-CH"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buFont typeface="Arial" panose="020B0604020202020204" pitchFamily="34" charset="0"/>
              <a:buChar char="-"/>
            </a:pPr>
            <a:r>
              <a:rPr lang="de-DE" dirty="0">
                <a:effectLst/>
                <a:latin typeface="Arial" panose="020B0604020202020204" pitchFamily="34" charset="0"/>
                <a:ea typeface="Times New Roman" panose="02020603050405020304" pitchFamily="18" charset="0"/>
                <a:cs typeface="Times New Roman" panose="02020603050405020304" pitchFamily="18" charset="0"/>
              </a:rPr>
              <a:t>Ev. Einbruch, Diebstahl, Ertragsausfall</a:t>
            </a:r>
            <a:endParaRPr lang="de-CH" dirty="0">
              <a:effectLst/>
              <a:latin typeface="Arial" panose="020B0604020202020204" pitchFamily="34" charset="0"/>
              <a:ea typeface="Times New Roman" panose="02020603050405020304" pitchFamily="18" charset="0"/>
              <a:cs typeface="Times New Roman" panose="02020603050405020304" pitchFamily="18" charset="0"/>
            </a:endParaRPr>
          </a:p>
          <a:p>
            <a:endParaRPr lang="de-CH" dirty="0"/>
          </a:p>
        </p:txBody>
      </p:sp>
      <p:sp>
        <p:nvSpPr>
          <p:cNvPr id="14" name="Isosceles Triangle 13">
            <a:extLst>
              <a:ext uri="{FF2B5EF4-FFF2-40B4-BE49-F238E27FC236}">
                <a16:creationId xmlns:a16="http://schemas.microsoft.com/office/drawing/2014/main" id="{F10FD715-4DCE-4779-B634-EC78315EA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1364139" y="0"/>
            <a:ext cx="842596" cy="4616289"/>
          </a:xfrm>
          <a:prstGeom prst="triangle">
            <a:avLst>
              <a:gd name="adj" fmla="val 10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CH"/>
          </a:p>
        </p:txBody>
      </p:sp>
    </p:spTree>
    <p:extLst>
      <p:ext uri="{BB962C8B-B14F-4D97-AF65-F5344CB8AC3E}">
        <p14:creationId xmlns:p14="http://schemas.microsoft.com/office/powerpoint/2010/main" val="35636008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373F08-717F-64BF-EB6E-7A3E9F3124C3}"/>
              </a:ext>
            </a:extLst>
          </p:cNvPr>
          <p:cNvSpPr>
            <a:spLocks noGrp="1"/>
          </p:cNvSpPr>
          <p:nvPr>
            <p:ph type="title"/>
          </p:nvPr>
        </p:nvSpPr>
        <p:spPr>
          <a:xfrm>
            <a:off x="2849562" y="609600"/>
            <a:ext cx="6424440" cy="1320800"/>
          </a:xfrm>
        </p:spPr>
        <p:txBody>
          <a:bodyPr>
            <a:normAutofit/>
          </a:bodyPr>
          <a:lstStyle/>
          <a:p>
            <a:r>
              <a:rPr lang="de-CH"/>
              <a:t>Der Bewerbung sind beizulegen…</a:t>
            </a:r>
            <a:endParaRPr lang="de-CH" dirty="0"/>
          </a:p>
        </p:txBody>
      </p:sp>
      <p:pic>
        <p:nvPicPr>
          <p:cNvPr id="5" name="Picture 4" descr="Abstrakte verschwommene öffentliche Bibliothek mit Bücherregalen">
            <a:extLst>
              <a:ext uri="{FF2B5EF4-FFF2-40B4-BE49-F238E27FC236}">
                <a16:creationId xmlns:a16="http://schemas.microsoft.com/office/drawing/2014/main" id="{BF012E51-CA7F-CD06-3C5B-398E2698E65E}"/>
              </a:ext>
            </a:extLst>
          </p:cNvPr>
          <p:cNvPicPr>
            <a:picLocks noChangeAspect="1"/>
          </p:cNvPicPr>
          <p:nvPr/>
        </p:nvPicPr>
        <p:blipFill rotWithShape="1">
          <a:blip r:embed="rId2"/>
          <a:srcRect l="28899" r="44528" b="1"/>
          <a:stretch/>
        </p:blipFill>
        <p:spPr>
          <a:xfrm>
            <a:off x="20" y="10"/>
            <a:ext cx="2734036" cy="6867719"/>
          </a:xfrm>
          <a:custGeom>
            <a:avLst/>
            <a:gdLst/>
            <a:ahLst/>
            <a:cxnLst/>
            <a:rect l="l" t="t" r="r" b="b"/>
            <a:pathLst>
              <a:path w="2734056" h="6858000">
                <a:moveTo>
                  <a:pt x="0" y="0"/>
                </a:moveTo>
                <a:lnTo>
                  <a:pt x="1674254" y="0"/>
                </a:lnTo>
                <a:lnTo>
                  <a:pt x="2734056" y="6850199"/>
                </a:lnTo>
                <a:lnTo>
                  <a:pt x="2734056" y="6858000"/>
                </a:lnTo>
                <a:lnTo>
                  <a:pt x="461457" y="6858000"/>
                </a:lnTo>
                <a:lnTo>
                  <a:pt x="0" y="4134118"/>
                </a:lnTo>
                <a:close/>
              </a:path>
            </a:pathLst>
          </a:custGeom>
        </p:spPr>
      </p:pic>
      <p:sp>
        <p:nvSpPr>
          <p:cNvPr id="9" name="Isosceles Triangle 8">
            <a:extLst>
              <a:ext uri="{FF2B5EF4-FFF2-40B4-BE49-F238E27FC236}">
                <a16:creationId xmlns:a16="http://schemas.microsoft.com/office/drawing/2014/main" id="{EB6743CF-E74B-4A3C-A785-599069DB89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1"/>
            <a:ext cx="476655"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CH"/>
          </a:p>
        </p:txBody>
      </p:sp>
      <p:sp>
        <p:nvSpPr>
          <p:cNvPr id="3" name="Inhaltsplatzhalter 2">
            <a:extLst>
              <a:ext uri="{FF2B5EF4-FFF2-40B4-BE49-F238E27FC236}">
                <a16:creationId xmlns:a16="http://schemas.microsoft.com/office/drawing/2014/main" id="{C374AD43-233C-0ECE-50FC-3F228EB5C0E2}"/>
              </a:ext>
            </a:extLst>
          </p:cNvPr>
          <p:cNvSpPr>
            <a:spLocks noGrp="1"/>
          </p:cNvSpPr>
          <p:nvPr>
            <p:ph idx="1"/>
          </p:nvPr>
        </p:nvSpPr>
        <p:spPr>
          <a:xfrm>
            <a:off x="2849562" y="2160589"/>
            <a:ext cx="6424440" cy="3880773"/>
          </a:xfrm>
        </p:spPr>
        <p:txBody>
          <a:bodyPr>
            <a:normAutofit/>
          </a:bodyPr>
          <a:lstStyle/>
          <a:p>
            <a:pPr marL="342900" lvl="0" indent="-342900">
              <a:buFont typeface="Arial" panose="020B0604020202020204" pitchFamily="34" charset="0"/>
              <a:buChar char="-"/>
            </a:pPr>
            <a:r>
              <a:rPr lang="de-DE">
                <a:effectLst/>
                <a:latin typeface="Arial" panose="020B0604020202020204" pitchFamily="34" charset="0"/>
                <a:ea typeface="Times New Roman" panose="02020603050405020304" pitchFamily="18" charset="0"/>
                <a:cs typeface="Times New Roman" panose="02020603050405020304" pitchFamily="18" charset="0"/>
              </a:rPr>
              <a:t>Lebenslauf</a:t>
            </a:r>
            <a:endParaRPr lang="de-CH">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buFont typeface="Arial" panose="020B0604020202020204" pitchFamily="34" charset="0"/>
              <a:buChar char="-"/>
            </a:pPr>
            <a:r>
              <a:rPr lang="de-DE">
                <a:effectLst/>
                <a:latin typeface="Arial" panose="020B0604020202020204" pitchFamily="34" charset="0"/>
                <a:ea typeface="Times New Roman" panose="02020603050405020304" pitchFamily="18" charset="0"/>
                <a:cs typeface="Times New Roman" panose="02020603050405020304" pitchFamily="18" charset="0"/>
              </a:rPr>
              <a:t>Motivationsschreiben</a:t>
            </a:r>
            <a:endParaRPr lang="de-CH">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buFont typeface="Arial" panose="020B0604020202020204" pitchFamily="34" charset="0"/>
              <a:buChar char="-"/>
            </a:pPr>
            <a:r>
              <a:rPr lang="de-DE">
                <a:effectLst/>
                <a:latin typeface="Arial" panose="020B0604020202020204" pitchFamily="34" charset="0"/>
                <a:ea typeface="Times New Roman" panose="02020603050405020304" pitchFamily="18" charset="0"/>
                <a:cs typeface="Times New Roman" panose="02020603050405020304" pitchFamily="18" charset="0"/>
              </a:rPr>
              <a:t>Betriebskonzept</a:t>
            </a:r>
            <a:endParaRPr lang="de-CH">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buFont typeface="Arial" panose="020B0604020202020204" pitchFamily="34" charset="0"/>
              <a:buChar char="-"/>
            </a:pPr>
            <a:r>
              <a:rPr lang="de-DE">
                <a:effectLst/>
                <a:latin typeface="Arial" panose="020B0604020202020204" pitchFamily="34" charset="0"/>
                <a:ea typeface="Times New Roman" panose="02020603050405020304" pitchFamily="18" charset="0"/>
                <a:cs typeface="Times New Roman" panose="02020603050405020304" pitchFamily="18" charset="0"/>
              </a:rPr>
              <a:t>Referenzen (nach Möglichkeit)</a:t>
            </a:r>
            <a:endParaRPr lang="de-CH">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buFont typeface="Arial" panose="020B0604020202020204" pitchFamily="34" charset="0"/>
              <a:buChar char="-"/>
            </a:pPr>
            <a:r>
              <a:rPr lang="de-DE">
                <a:effectLst/>
                <a:latin typeface="Arial" panose="020B0604020202020204" pitchFamily="34" charset="0"/>
                <a:ea typeface="Times New Roman" panose="02020603050405020304" pitchFamily="18" charset="0"/>
                <a:cs typeface="Times New Roman" panose="02020603050405020304" pitchFamily="18" charset="0"/>
              </a:rPr>
              <a:t>Gastgewerblicher Fähigkeitsausweis</a:t>
            </a:r>
            <a:endParaRPr lang="de-CH">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buFont typeface="Arial" panose="020B0604020202020204" pitchFamily="34" charset="0"/>
              <a:buChar char="-"/>
            </a:pPr>
            <a:r>
              <a:rPr lang="de-DE">
                <a:effectLst/>
                <a:latin typeface="Arial" panose="020B0604020202020204" pitchFamily="34" charset="0"/>
                <a:ea typeface="Times New Roman" panose="02020603050405020304" pitchFamily="18" charset="0"/>
                <a:cs typeface="Times New Roman" panose="02020603050405020304" pitchFamily="18" charset="0"/>
              </a:rPr>
              <a:t>Handelsregisterauszug für juristische Personen</a:t>
            </a:r>
            <a:endParaRPr lang="de-CH">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buFont typeface="Arial" panose="020B0604020202020204" pitchFamily="34" charset="0"/>
              <a:buChar char="-"/>
            </a:pPr>
            <a:r>
              <a:rPr lang="de-DE">
                <a:effectLst/>
                <a:latin typeface="Arial" panose="020B0604020202020204" pitchFamily="34" charset="0"/>
                <a:ea typeface="Times New Roman" panose="02020603050405020304" pitchFamily="18" charset="0"/>
                <a:cs typeface="Times New Roman" panose="02020603050405020304" pitchFamily="18" charset="0"/>
              </a:rPr>
              <a:t>Betreibungs- und Strafregisterauszug</a:t>
            </a:r>
            <a:endParaRPr lang="de-CH">
              <a:effectLst/>
              <a:latin typeface="Arial" panose="020B0604020202020204" pitchFamily="34" charset="0"/>
              <a:ea typeface="Times New Roman" panose="02020603050405020304" pitchFamily="18" charset="0"/>
              <a:cs typeface="Times New Roman" panose="02020603050405020304" pitchFamily="18" charset="0"/>
            </a:endParaRPr>
          </a:p>
          <a:p>
            <a:endParaRPr lang="de-CH" dirty="0"/>
          </a:p>
        </p:txBody>
      </p:sp>
    </p:spTree>
    <p:extLst>
      <p:ext uri="{BB962C8B-B14F-4D97-AF65-F5344CB8AC3E}">
        <p14:creationId xmlns:p14="http://schemas.microsoft.com/office/powerpoint/2010/main" val="35661669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Glühbirne vor gelbem Hintergrund mit skizzierten Lichtstrahlen und Kabel">
            <a:extLst>
              <a:ext uri="{FF2B5EF4-FFF2-40B4-BE49-F238E27FC236}">
                <a16:creationId xmlns:a16="http://schemas.microsoft.com/office/drawing/2014/main" id="{3CA4443C-E9F8-C413-E1EE-8E6AFCF9E18E}"/>
              </a:ext>
            </a:extLst>
          </p:cNvPr>
          <p:cNvPicPr>
            <a:picLocks noChangeAspect="1"/>
          </p:cNvPicPr>
          <p:nvPr/>
        </p:nvPicPr>
        <p:blipFill rotWithShape="1">
          <a:blip r:embed="rId2"/>
          <a:srcRect l="28957"/>
          <a:stretch/>
        </p:blipFill>
        <p:spPr>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el 1">
            <a:extLst>
              <a:ext uri="{FF2B5EF4-FFF2-40B4-BE49-F238E27FC236}">
                <a16:creationId xmlns:a16="http://schemas.microsoft.com/office/drawing/2014/main" id="{0F6D10A1-CA8B-BB3F-7F1F-A9563457384A}"/>
              </a:ext>
            </a:extLst>
          </p:cNvPr>
          <p:cNvSpPr>
            <a:spLocks noGrp="1"/>
          </p:cNvSpPr>
          <p:nvPr>
            <p:ph type="title"/>
          </p:nvPr>
        </p:nvSpPr>
        <p:spPr>
          <a:xfrm>
            <a:off x="677333" y="609600"/>
            <a:ext cx="3851123" cy="1320800"/>
          </a:xfrm>
        </p:spPr>
        <p:txBody>
          <a:bodyPr>
            <a:normAutofit/>
          </a:bodyPr>
          <a:lstStyle/>
          <a:p>
            <a:r>
              <a:rPr lang="de-CH" dirty="0"/>
              <a:t>Betriebskonzept</a:t>
            </a:r>
          </a:p>
        </p:txBody>
      </p:sp>
      <p:sp>
        <p:nvSpPr>
          <p:cNvPr id="3" name="Inhaltsplatzhalter 2">
            <a:extLst>
              <a:ext uri="{FF2B5EF4-FFF2-40B4-BE49-F238E27FC236}">
                <a16:creationId xmlns:a16="http://schemas.microsoft.com/office/drawing/2014/main" id="{9FAF33EE-2154-4F21-84AE-0558809FA529}"/>
              </a:ext>
            </a:extLst>
          </p:cNvPr>
          <p:cNvSpPr>
            <a:spLocks noGrp="1"/>
          </p:cNvSpPr>
          <p:nvPr>
            <p:ph idx="1"/>
          </p:nvPr>
        </p:nvSpPr>
        <p:spPr>
          <a:xfrm>
            <a:off x="677334" y="2160589"/>
            <a:ext cx="3851122" cy="3880773"/>
          </a:xfrm>
        </p:spPr>
        <p:txBody>
          <a:bodyPr>
            <a:normAutofit/>
          </a:bodyPr>
          <a:lstStyle/>
          <a:p>
            <a:r>
              <a:rPr lang="de-DE" dirty="0">
                <a:effectLst/>
                <a:latin typeface="Arial" panose="020B0604020202020204" pitchFamily="34" charset="0"/>
                <a:ea typeface="Times New Roman" panose="02020603050405020304" pitchFamily="18" charset="0"/>
                <a:cs typeface="Times New Roman" panose="02020603050405020304" pitchFamily="18" charset="0"/>
              </a:rPr>
              <a:t>Das Betriebskonzept ist in der Gastronomie die Grundlage für einen neuen Betrieb. Es ist ein dynamisches Dokument, in dem Sie Ihre Überlegungen zur Vision, Konzept, Budgetierung, Produktsortiment und Marketing festhalten.</a:t>
            </a:r>
            <a:endParaRPr lang="de-CH" dirty="0"/>
          </a:p>
        </p:txBody>
      </p:sp>
      <p:cxnSp>
        <p:nvCxnSpPr>
          <p:cNvPr id="9" name="Straight Connector 8">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CH"/>
          </a:p>
        </p:txBody>
      </p:sp>
      <p:sp>
        <p:nvSpPr>
          <p:cNvPr id="15"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CH"/>
          </a:p>
        </p:txBody>
      </p:sp>
      <p:sp>
        <p:nvSpPr>
          <p:cNvPr id="17"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CH"/>
          </a:p>
        </p:txBody>
      </p:sp>
      <p:sp>
        <p:nvSpPr>
          <p:cNvPr id="19"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CH"/>
          </a:p>
        </p:txBody>
      </p:sp>
      <p:sp>
        <p:nvSpPr>
          <p:cNvPr id="21"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CH"/>
          </a:p>
        </p:txBody>
      </p:sp>
      <p:sp>
        <p:nvSpPr>
          <p:cNvPr id="23"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CH"/>
          </a:p>
        </p:txBody>
      </p:sp>
      <p:sp>
        <p:nvSpPr>
          <p:cNvPr id="25"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CH"/>
          </a:p>
        </p:txBody>
      </p:sp>
    </p:spTree>
    <p:extLst>
      <p:ext uri="{BB962C8B-B14F-4D97-AF65-F5344CB8AC3E}">
        <p14:creationId xmlns:p14="http://schemas.microsoft.com/office/powerpoint/2010/main" val="16988264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FE19EE-B05A-A3BD-65C7-C801C1ADD5A8}"/>
              </a:ext>
            </a:extLst>
          </p:cNvPr>
          <p:cNvSpPr>
            <a:spLocks noGrp="1"/>
          </p:cNvSpPr>
          <p:nvPr>
            <p:ph type="title"/>
          </p:nvPr>
        </p:nvSpPr>
        <p:spPr>
          <a:xfrm>
            <a:off x="2786047" y="609600"/>
            <a:ext cx="6487955" cy="1320800"/>
          </a:xfrm>
        </p:spPr>
        <p:txBody>
          <a:bodyPr>
            <a:normAutofit/>
          </a:bodyPr>
          <a:lstStyle/>
          <a:p>
            <a:r>
              <a:rPr lang="de-CH" dirty="0"/>
              <a:t>Das Betriebskonzept muss folgende Inhalte aufweisen:</a:t>
            </a:r>
          </a:p>
        </p:txBody>
      </p:sp>
      <p:pic>
        <p:nvPicPr>
          <p:cNvPr id="5" name="Picture 4" descr="Kalender auf Tisch">
            <a:extLst>
              <a:ext uri="{FF2B5EF4-FFF2-40B4-BE49-F238E27FC236}">
                <a16:creationId xmlns:a16="http://schemas.microsoft.com/office/drawing/2014/main" id="{61D2F821-2992-2ECB-2EFE-9DBC38493266}"/>
              </a:ext>
            </a:extLst>
          </p:cNvPr>
          <p:cNvPicPr>
            <a:picLocks noChangeAspect="1"/>
          </p:cNvPicPr>
          <p:nvPr/>
        </p:nvPicPr>
        <p:blipFill rotWithShape="1">
          <a:blip r:embed="rId2">
            <a:duotone>
              <a:prstClr val="black"/>
              <a:schemeClr val="tx2">
                <a:tint val="45000"/>
                <a:satMod val="400000"/>
              </a:schemeClr>
            </a:duotone>
          </a:blip>
          <a:srcRect l="19646" r="53814" b="1"/>
          <a:stretch/>
        </p:blipFill>
        <p:spPr>
          <a:xfrm>
            <a:off x="20" y="10"/>
            <a:ext cx="2734036" cy="6876278"/>
          </a:xfrm>
          <a:custGeom>
            <a:avLst/>
            <a:gdLst/>
            <a:ahLst/>
            <a:cxnLst/>
            <a:rect l="l" t="t" r="r" b="b"/>
            <a:pathLst>
              <a:path w="2734056" h="6858000">
                <a:moveTo>
                  <a:pt x="0" y="0"/>
                </a:moveTo>
                <a:lnTo>
                  <a:pt x="1674254" y="0"/>
                </a:lnTo>
                <a:lnTo>
                  <a:pt x="2734056" y="6850199"/>
                </a:lnTo>
                <a:lnTo>
                  <a:pt x="2734056" y="6858000"/>
                </a:lnTo>
                <a:lnTo>
                  <a:pt x="842596" y="6858000"/>
                </a:lnTo>
                <a:lnTo>
                  <a:pt x="0" y="1191846"/>
                </a:lnTo>
                <a:close/>
              </a:path>
            </a:pathLst>
          </a:custGeom>
        </p:spPr>
      </p:pic>
      <p:sp>
        <p:nvSpPr>
          <p:cNvPr id="9" name="Isosceles Triangle 8">
            <a:extLst>
              <a:ext uri="{FF2B5EF4-FFF2-40B4-BE49-F238E27FC236}">
                <a16:creationId xmlns:a16="http://schemas.microsoft.com/office/drawing/2014/main" id="{518E5A25-92C5-4F27-8E26-0AAAB0CDC8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191846"/>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CH"/>
          </a:p>
        </p:txBody>
      </p:sp>
      <p:sp>
        <p:nvSpPr>
          <p:cNvPr id="3" name="Inhaltsplatzhalter 2">
            <a:extLst>
              <a:ext uri="{FF2B5EF4-FFF2-40B4-BE49-F238E27FC236}">
                <a16:creationId xmlns:a16="http://schemas.microsoft.com/office/drawing/2014/main" id="{E0C1DB22-71A5-07E9-D93A-8CE65FEDB799}"/>
              </a:ext>
            </a:extLst>
          </p:cNvPr>
          <p:cNvSpPr>
            <a:spLocks noGrp="1"/>
          </p:cNvSpPr>
          <p:nvPr>
            <p:ph idx="1"/>
          </p:nvPr>
        </p:nvSpPr>
        <p:spPr>
          <a:xfrm>
            <a:off x="2786047" y="2160589"/>
            <a:ext cx="6487955" cy="3880773"/>
          </a:xfrm>
        </p:spPr>
        <p:txBody>
          <a:bodyPr>
            <a:normAutofit/>
          </a:bodyPr>
          <a:lstStyle/>
          <a:p>
            <a:pPr>
              <a:lnSpc>
                <a:spcPct val="90000"/>
              </a:lnSpc>
            </a:pPr>
            <a:r>
              <a:rPr lang="de-DE" sz="1300" b="1" dirty="0">
                <a:effectLst/>
                <a:latin typeface="Arial" panose="020B0604020202020204" pitchFamily="34" charset="0"/>
                <a:ea typeface="Times New Roman" panose="02020603050405020304" pitchFamily="18" charset="0"/>
                <a:cs typeface="Times New Roman" panose="02020603050405020304" pitchFamily="18" charset="0"/>
              </a:rPr>
              <a:t>Vision / Beweggründe:</a:t>
            </a:r>
            <a:endParaRPr lang="de-CH" sz="1300" b="1"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nSpc>
                <a:spcPct val="90000"/>
              </a:lnSpc>
              <a:buFont typeface="Arial" panose="020B0604020202020204" pitchFamily="34" charset="0"/>
              <a:buChar char="-"/>
            </a:pPr>
            <a:r>
              <a:rPr lang="de-DE" sz="1300" dirty="0">
                <a:effectLst/>
                <a:latin typeface="Arial" panose="020B0604020202020204" pitchFamily="34" charset="0"/>
                <a:ea typeface="Times New Roman" panose="02020603050405020304" pitchFamily="18" charset="0"/>
                <a:cs typeface="Times New Roman" panose="02020603050405020304" pitchFamily="18" charset="0"/>
              </a:rPr>
              <a:t>Was macht Ihren Betrieb aus? Was ist Ihnen wichtig? Warum tun Sie das überhaupt? Was unterscheidet Sie von anderen? Was ist Ihr Alleinstellungsmerkmal?</a:t>
            </a:r>
            <a:endParaRPr lang="de-CH" sz="1300" dirty="0">
              <a:effectLst/>
              <a:latin typeface="Arial" panose="020B0604020202020204" pitchFamily="34" charset="0"/>
              <a:ea typeface="Times New Roman" panose="02020603050405020304" pitchFamily="18" charset="0"/>
              <a:cs typeface="Times New Roman" panose="02020603050405020304" pitchFamily="18" charset="0"/>
            </a:endParaRPr>
          </a:p>
          <a:p>
            <a:pPr>
              <a:lnSpc>
                <a:spcPct val="90000"/>
              </a:lnSpc>
            </a:pPr>
            <a:r>
              <a:rPr lang="de-DE" sz="1300" b="1" dirty="0">
                <a:effectLst/>
                <a:latin typeface="Arial" panose="020B0604020202020204" pitchFamily="34" charset="0"/>
                <a:ea typeface="Times New Roman" panose="02020603050405020304" pitchFamily="18" charset="0"/>
                <a:cs typeface="Times New Roman" panose="02020603050405020304" pitchFamily="18" charset="0"/>
              </a:rPr>
              <a:t>Produkte, Dienstleistung und geplante Preispolitik</a:t>
            </a:r>
            <a:endParaRPr lang="de-CH" sz="1300" b="1"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nSpc>
                <a:spcPct val="90000"/>
              </a:lnSpc>
              <a:buFont typeface="Arial" panose="020B0604020202020204" pitchFamily="34" charset="0"/>
              <a:buChar char="-"/>
            </a:pPr>
            <a:r>
              <a:rPr lang="de-DE" sz="1300" dirty="0">
                <a:effectLst/>
                <a:latin typeface="Arial" panose="020B0604020202020204" pitchFamily="34" charset="0"/>
                <a:ea typeface="Times New Roman" panose="02020603050405020304" pitchFamily="18" charset="0"/>
                <a:cs typeface="Times New Roman" panose="02020603050405020304" pitchFamily="18" charset="0"/>
              </a:rPr>
              <a:t>Womit möchten Sie die verschiedenen Gästegruppen anziehen?</a:t>
            </a:r>
            <a:endParaRPr lang="de-CH" sz="13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nSpc>
                <a:spcPct val="90000"/>
              </a:lnSpc>
              <a:buFont typeface="Arial" panose="020B0604020202020204" pitchFamily="34" charset="0"/>
              <a:buChar char="-"/>
            </a:pPr>
            <a:r>
              <a:rPr lang="de-DE" sz="1300" dirty="0">
                <a:effectLst/>
                <a:latin typeface="Arial" panose="020B0604020202020204" pitchFamily="34" charset="0"/>
                <a:ea typeface="Times New Roman" panose="02020603050405020304" pitchFamily="18" charset="0"/>
                <a:cs typeface="Times New Roman" panose="02020603050405020304" pitchFamily="18" charset="0"/>
              </a:rPr>
              <a:t>Was passt zum Standort? Welche Gäste möchten Sie ansprechen? Welche Preispolitik verfolgen Sie?</a:t>
            </a:r>
            <a:endParaRPr lang="de-CH" sz="13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nSpc>
                <a:spcPct val="90000"/>
              </a:lnSpc>
              <a:buFont typeface="Arial" panose="020B0604020202020204" pitchFamily="34" charset="0"/>
              <a:buChar char="-"/>
            </a:pPr>
            <a:r>
              <a:rPr lang="de-DE" sz="1300" dirty="0">
                <a:effectLst/>
                <a:latin typeface="Arial" panose="020B0604020202020204" pitchFamily="34" charset="0"/>
                <a:ea typeface="Times New Roman" panose="02020603050405020304" pitchFamily="18" charset="0"/>
                <a:cs typeface="Times New Roman" panose="02020603050405020304" pitchFamily="18" charset="0"/>
              </a:rPr>
              <a:t>Wie sieht Ihr Angebot aus? Was möchten Sie verkaufen?</a:t>
            </a:r>
            <a:endParaRPr lang="de-CH" sz="1300" dirty="0">
              <a:effectLst/>
              <a:latin typeface="Arial" panose="020B0604020202020204" pitchFamily="34" charset="0"/>
              <a:ea typeface="Times New Roman" panose="02020603050405020304" pitchFamily="18" charset="0"/>
              <a:cs typeface="Times New Roman" panose="02020603050405020304" pitchFamily="18" charset="0"/>
            </a:endParaRPr>
          </a:p>
          <a:p>
            <a:pPr>
              <a:lnSpc>
                <a:spcPct val="90000"/>
              </a:lnSpc>
            </a:pPr>
            <a:r>
              <a:rPr lang="de-DE" sz="1300" b="1" dirty="0">
                <a:effectLst/>
                <a:latin typeface="Arial" panose="020B0604020202020204" pitchFamily="34" charset="0"/>
                <a:ea typeface="Times New Roman" panose="02020603050405020304" pitchFamily="18" charset="0"/>
                <a:cs typeface="Times New Roman" panose="02020603050405020304" pitchFamily="18" charset="0"/>
              </a:rPr>
              <a:t>Personalplanung:</a:t>
            </a:r>
            <a:endParaRPr lang="de-CH" sz="1300" b="1"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nSpc>
                <a:spcPct val="90000"/>
              </a:lnSpc>
              <a:buFont typeface="Arial" panose="020B0604020202020204" pitchFamily="34" charset="0"/>
              <a:buChar char="-"/>
            </a:pPr>
            <a:r>
              <a:rPr lang="de-DE" sz="1300" dirty="0">
                <a:effectLst/>
                <a:latin typeface="Arial" panose="020B0604020202020204" pitchFamily="34" charset="0"/>
                <a:ea typeface="Times New Roman" panose="02020603050405020304" pitchFamily="18" charset="0"/>
                <a:cs typeface="Times New Roman" panose="02020603050405020304" pitchFamily="18" charset="0"/>
              </a:rPr>
              <a:t>Was ist Ihnen bei den Angestellten wichtig? Was verlangen Sie und was können Sie bieten, um gutes Personal zu finden?</a:t>
            </a:r>
            <a:endParaRPr lang="de-CH" sz="1300" dirty="0">
              <a:effectLst/>
              <a:latin typeface="Arial" panose="020B0604020202020204" pitchFamily="34" charset="0"/>
              <a:ea typeface="Times New Roman" panose="02020603050405020304" pitchFamily="18" charset="0"/>
              <a:cs typeface="Times New Roman" panose="02020603050405020304" pitchFamily="18" charset="0"/>
            </a:endParaRPr>
          </a:p>
          <a:p>
            <a:pPr>
              <a:lnSpc>
                <a:spcPct val="90000"/>
              </a:lnSpc>
            </a:pPr>
            <a:endParaRPr lang="de-CH" sz="1300" dirty="0"/>
          </a:p>
        </p:txBody>
      </p:sp>
    </p:spTree>
    <p:extLst>
      <p:ext uri="{BB962C8B-B14F-4D97-AF65-F5344CB8AC3E}">
        <p14:creationId xmlns:p14="http://schemas.microsoft.com/office/powerpoint/2010/main" val="40479055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Kalender auf Tisch">
            <a:extLst>
              <a:ext uri="{FF2B5EF4-FFF2-40B4-BE49-F238E27FC236}">
                <a16:creationId xmlns:a16="http://schemas.microsoft.com/office/drawing/2014/main" id="{61D2F821-2992-2ECB-2EFE-9DBC38493266}"/>
              </a:ext>
            </a:extLst>
          </p:cNvPr>
          <p:cNvPicPr>
            <a:picLocks noChangeAspect="1"/>
          </p:cNvPicPr>
          <p:nvPr/>
        </p:nvPicPr>
        <p:blipFill rotWithShape="1">
          <a:blip r:embed="rId2">
            <a:duotone>
              <a:prstClr val="black"/>
              <a:schemeClr val="tx2">
                <a:tint val="45000"/>
                <a:satMod val="400000"/>
              </a:schemeClr>
            </a:duotone>
          </a:blip>
          <a:srcRect l="19646" r="53814" b="1"/>
          <a:stretch/>
        </p:blipFill>
        <p:spPr>
          <a:xfrm>
            <a:off x="20" y="10"/>
            <a:ext cx="2734036" cy="6876278"/>
          </a:xfrm>
          <a:custGeom>
            <a:avLst/>
            <a:gdLst/>
            <a:ahLst/>
            <a:cxnLst/>
            <a:rect l="l" t="t" r="r" b="b"/>
            <a:pathLst>
              <a:path w="2734056" h="6858000">
                <a:moveTo>
                  <a:pt x="0" y="0"/>
                </a:moveTo>
                <a:lnTo>
                  <a:pt x="1674254" y="0"/>
                </a:lnTo>
                <a:lnTo>
                  <a:pt x="2734056" y="6850199"/>
                </a:lnTo>
                <a:lnTo>
                  <a:pt x="2734056" y="6858000"/>
                </a:lnTo>
                <a:lnTo>
                  <a:pt x="842596" y="6858000"/>
                </a:lnTo>
                <a:lnTo>
                  <a:pt x="0" y="1191846"/>
                </a:lnTo>
                <a:close/>
              </a:path>
            </a:pathLst>
          </a:custGeom>
        </p:spPr>
      </p:pic>
      <p:sp>
        <p:nvSpPr>
          <p:cNvPr id="9" name="Isosceles Triangle 8">
            <a:extLst>
              <a:ext uri="{FF2B5EF4-FFF2-40B4-BE49-F238E27FC236}">
                <a16:creationId xmlns:a16="http://schemas.microsoft.com/office/drawing/2014/main" id="{518E5A25-92C5-4F27-8E26-0AAAB0CDC8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191846"/>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CH"/>
          </a:p>
        </p:txBody>
      </p:sp>
      <p:sp>
        <p:nvSpPr>
          <p:cNvPr id="3" name="Inhaltsplatzhalter 2">
            <a:extLst>
              <a:ext uri="{FF2B5EF4-FFF2-40B4-BE49-F238E27FC236}">
                <a16:creationId xmlns:a16="http://schemas.microsoft.com/office/drawing/2014/main" id="{E0C1DB22-71A5-07E9-D93A-8CE65FEDB799}"/>
              </a:ext>
            </a:extLst>
          </p:cNvPr>
          <p:cNvSpPr>
            <a:spLocks noGrp="1"/>
          </p:cNvSpPr>
          <p:nvPr>
            <p:ph idx="1"/>
          </p:nvPr>
        </p:nvSpPr>
        <p:spPr>
          <a:xfrm>
            <a:off x="2786047" y="237281"/>
            <a:ext cx="6487955" cy="5804081"/>
          </a:xfrm>
        </p:spPr>
        <p:txBody>
          <a:bodyPr>
            <a:normAutofit fontScale="92500" lnSpcReduction="20000"/>
          </a:bodyPr>
          <a:lstStyle/>
          <a:p>
            <a:pPr algn="just"/>
            <a:r>
              <a:rPr lang="de-DE" sz="1400" b="1" dirty="0">
                <a:effectLst/>
                <a:latin typeface="Arial" panose="020B0604020202020204" pitchFamily="34" charset="0"/>
                <a:ea typeface="Times New Roman" panose="02020603050405020304" pitchFamily="18" charset="0"/>
                <a:cs typeface="Times New Roman" panose="02020603050405020304" pitchFamily="18" charset="0"/>
              </a:rPr>
              <a:t>Kommunikation und Werbung:</a:t>
            </a:r>
            <a:endParaRPr lang="de-CH" sz="1400" b="1"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a:buFont typeface="Arial" panose="020B0604020202020204" pitchFamily="34" charset="0"/>
              <a:buChar char="-"/>
            </a:pPr>
            <a:r>
              <a:rPr lang="de-DE" sz="1400" dirty="0">
                <a:effectLst/>
                <a:latin typeface="Arial" panose="020B0604020202020204" pitchFamily="34" charset="0"/>
                <a:ea typeface="Times New Roman" panose="02020603050405020304" pitchFamily="18" charset="0"/>
                <a:cs typeface="Times New Roman" panose="02020603050405020304" pitchFamily="18" charset="0"/>
              </a:rPr>
              <a:t>Wie machen Sie auf sich aufmerksam? Welche Werbekanäle nutzen Sie?</a:t>
            </a:r>
            <a:endParaRPr lang="de-CH"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lgn="just">
              <a:buNone/>
            </a:pPr>
            <a:endParaRPr lang="de-CH" sz="14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a:r>
              <a:rPr lang="de-DE" sz="1400" b="1" dirty="0">
                <a:effectLst/>
                <a:latin typeface="Arial" panose="020B0604020202020204" pitchFamily="34" charset="0"/>
                <a:ea typeface="Times New Roman" panose="02020603050405020304" pitchFamily="18" charset="0"/>
                <a:cs typeface="Times New Roman" panose="02020603050405020304" pitchFamily="18" charset="0"/>
              </a:rPr>
              <a:t>Erscheinungsbild:</a:t>
            </a:r>
            <a:endParaRPr lang="de-CH" sz="1400" b="1"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a:buFont typeface="Arial" panose="020B0604020202020204" pitchFamily="34" charset="0"/>
              <a:buChar char="-"/>
            </a:pPr>
            <a:r>
              <a:rPr lang="de-DE" sz="1400" dirty="0">
                <a:effectLst/>
                <a:latin typeface="Arial" panose="020B0604020202020204" pitchFamily="34" charset="0"/>
                <a:ea typeface="Times New Roman" panose="02020603050405020304" pitchFamily="18" charset="0"/>
                <a:cs typeface="Times New Roman" panose="02020603050405020304" pitchFamily="18" charset="0"/>
              </a:rPr>
              <a:t>Ambiente / Eingesetzte Materialien / Produktepräsentation?</a:t>
            </a:r>
            <a:endParaRPr lang="de-CH"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lgn="just">
              <a:buNone/>
            </a:pPr>
            <a:endParaRPr lang="de-CH" sz="14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a:r>
              <a:rPr lang="de-DE" sz="1400" b="1" dirty="0">
                <a:effectLst/>
                <a:latin typeface="Arial" panose="020B0604020202020204" pitchFamily="34" charset="0"/>
                <a:ea typeface="Times New Roman" panose="02020603050405020304" pitchFamily="18" charset="0"/>
                <a:cs typeface="Times New Roman" panose="02020603050405020304" pitchFamily="18" charset="0"/>
              </a:rPr>
              <a:t>Lieferanten</a:t>
            </a:r>
            <a:endParaRPr lang="de-CH" sz="1400" b="1"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a:buFont typeface="Arial" panose="020B0604020202020204" pitchFamily="34" charset="0"/>
              <a:buChar char="-"/>
            </a:pPr>
            <a:r>
              <a:rPr lang="de-DE" sz="1400" dirty="0">
                <a:effectLst/>
                <a:latin typeface="Arial" panose="020B0604020202020204" pitchFamily="34" charset="0"/>
                <a:ea typeface="Times New Roman" panose="02020603050405020304" pitchFamily="18" charset="0"/>
                <a:cs typeface="Times New Roman" panose="02020603050405020304" pitchFamily="18" charset="0"/>
              </a:rPr>
              <a:t>Mit welchen Lieferanten möchten Sie zusammenarbeiten? (nach Möglichkeit sind regionale Lieferanten zu berücksichtigen).</a:t>
            </a:r>
            <a:endParaRPr lang="de-CH"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lgn="just">
              <a:buNone/>
            </a:pPr>
            <a:endParaRPr lang="de-CH" sz="14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a:r>
              <a:rPr lang="de-DE" sz="1400" b="1" dirty="0">
                <a:effectLst/>
                <a:latin typeface="Arial" panose="020B0604020202020204" pitchFamily="34" charset="0"/>
                <a:ea typeface="Times New Roman" panose="02020603050405020304" pitchFamily="18" charset="0"/>
                <a:cs typeface="Times New Roman" panose="02020603050405020304" pitchFamily="18" charset="0"/>
              </a:rPr>
              <a:t>Nachhaltigkeit</a:t>
            </a:r>
            <a:endParaRPr lang="de-CH" sz="1400" b="1"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a:buFont typeface="Arial" panose="020B0604020202020204" pitchFamily="34" charset="0"/>
              <a:buChar char="-"/>
            </a:pPr>
            <a:r>
              <a:rPr lang="de-DE" sz="1400" dirty="0">
                <a:effectLst/>
                <a:latin typeface="Arial" panose="020B0604020202020204" pitchFamily="34" charset="0"/>
                <a:ea typeface="Times New Roman" panose="02020603050405020304" pitchFamily="18" charset="0"/>
                <a:cs typeface="Times New Roman" panose="02020603050405020304" pitchFamily="18" charset="0"/>
              </a:rPr>
              <a:t>Welche Materialien verwenden Sie (Becher, Teller, Gebinde)?</a:t>
            </a:r>
            <a:endParaRPr lang="de-CH"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lgn="just">
              <a:buNone/>
            </a:pPr>
            <a:endParaRPr lang="de-CH" sz="14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a:r>
              <a:rPr lang="de-DE" sz="1400" b="1" dirty="0">
                <a:effectLst/>
                <a:latin typeface="Arial" panose="020B0604020202020204" pitchFamily="34" charset="0"/>
                <a:ea typeface="Times New Roman" panose="02020603050405020304" pitchFamily="18" charset="0"/>
                <a:cs typeface="Times New Roman" panose="02020603050405020304" pitchFamily="18" charset="0"/>
              </a:rPr>
              <a:t>Rechtsform</a:t>
            </a:r>
            <a:endParaRPr lang="de-CH" sz="1400" b="1"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a:buFont typeface="Arial" panose="020B0604020202020204" pitchFamily="34" charset="0"/>
              <a:buChar char="-"/>
            </a:pPr>
            <a:r>
              <a:rPr lang="de-DE" sz="1400" dirty="0">
                <a:effectLst/>
                <a:latin typeface="Arial" panose="020B0604020202020204" pitchFamily="34" charset="0"/>
                <a:ea typeface="Times New Roman" panose="02020603050405020304" pitchFamily="18" charset="0"/>
                <a:cs typeface="Times New Roman" panose="02020603050405020304" pitchFamily="18" charset="0"/>
              </a:rPr>
              <a:t>Rechtsform Ihrer Unternehmung?</a:t>
            </a:r>
            <a:endParaRPr lang="de-CH"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lgn="just">
              <a:buNone/>
            </a:pPr>
            <a:r>
              <a:rPr lang="de-DE" sz="1400" dirty="0">
                <a:effectLst/>
                <a:latin typeface="Arial" panose="020B0604020202020204" pitchFamily="34" charset="0"/>
                <a:ea typeface="Times New Roman" panose="02020603050405020304" pitchFamily="18" charset="0"/>
                <a:cs typeface="Times New Roman" panose="02020603050405020304" pitchFamily="18" charset="0"/>
              </a:rPr>
              <a:t> </a:t>
            </a:r>
            <a:endParaRPr lang="de-CH" sz="14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a:r>
              <a:rPr lang="de-DE" sz="1400" b="1" dirty="0">
                <a:effectLst/>
                <a:latin typeface="Arial" panose="020B0604020202020204" pitchFamily="34" charset="0"/>
                <a:ea typeface="Times New Roman" panose="02020603050405020304" pitchFamily="18" charset="0"/>
                <a:cs typeface="Times New Roman" panose="02020603050405020304" pitchFamily="18" charset="0"/>
              </a:rPr>
              <a:t>Allgemeines</a:t>
            </a:r>
            <a:endParaRPr lang="de-CH" sz="1400" b="1"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a:buFont typeface="Arial" panose="020B0604020202020204" pitchFamily="34" charset="0"/>
              <a:buChar char="-"/>
            </a:pPr>
            <a:r>
              <a:rPr lang="de-DE" sz="1400" dirty="0">
                <a:effectLst/>
                <a:latin typeface="Arial" panose="020B0604020202020204" pitchFamily="34" charset="0"/>
                <a:ea typeface="Times New Roman" panose="02020603050405020304" pitchFamily="18" charset="0"/>
                <a:cs typeface="Times New Roman" panose="02020603050405020304" pitchFamily="18" charset="0"/>
              </a:rPr>
              <a:t>Etwas über sich selbst (CV, Ausbildungen, Diplome, Erfahrungen)</a:t>
            </a:r>
            <a:endParaRPr lang="de-CH"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a:buFont typeface="Arial" panose="020B0604020202020204" pitchFamily="34" charset="0"/>
              <a:buChar char="-"/>
            </a:pPr>
            <a:r>
              <a:rPr lang="de-DE" sz="1400" dirty="0">
                <a:effectLst/>
                <a:latin typeface="Arial" panose="020B0604020202020204" pitchFamily="34" charset="0"/>
                <a:ea typeface="Times New Roman" panose="02020603050405020304" pitchFamily="18" charset="0"/>
                <a:cs typeface="Times New Roman" panose="02020603050405020304" pitchFamily="18" charset="0"/>
              </a:rPr>
              <a:t>Referenzen</a:t>
            </a:r>
            <a:endParaRPr lang="de-CH"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a:buFont typeface="Arial" panose="020B0604020202020204" pitchFamily="34" charset="0"/>
              <a:buChar char="-"/>
            </a:pPr>
            <a:r>
              <a:rPr lang="de-DE" sz="1400" dirty="0">
                <a:effectLst/>
                <a:latin typeface="Arial" panose="020B0604020202020204" pitchFamily="34" charset="0"/>
                <a:ea typeface="Times New Roman" panose="02020603050405020304" pitchFamily="18" charset="0"/>
                <a:cs typeface="Times New Roman" panose="02020603050405020304" pitchFamily="18" charset="0"/>
              </a:rPr>
              <a:t>Bestehende Betriebe / Aufträge / Erfahrungen</a:t>
            </a:r>
            <a:endParaRPr lang="de-CH" sz="1400" dirty="0">
              <a:effectLst/>
              <a:latin typeface="Arial" panose="020B0604020202020204" pitchFamily="34" charset="0"/>
              <a:ea typeface="Times New Roman" panose="02020603050405020304" pitchFamily="18" charset="0"/>
              <a:cs typeface="Times New Roman" panose="02020603050405020304" pitchFamily="18" charset="0"/>
            </a:endParaRPr>
          </a:p>
          <a:p>
            <a:pPr>
              <a:lnSpc>
                <a:spcPct val="90000"/>
              </a:lnSpc>
            </a:pPr>
            <a:endParaRPr lang="de-CH" sz="1300" dirty="0"/>
          </a:p>
        </p:txBody>
      </p:sp>
    </p:spTree>
    <p:extLst>
      <p:ext uri="{BB962C8B-B14F-4D97-AF65-F5344CB8AC3E}">
        <p14:creationId xmlns:p14="http://schemas.microsoft.com/office/powerpoint/2010/main" val="31582574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0840F36-31F2-E4BF-893E-D14D8B28294D}"/>
              </a:ext>
            </a:extLst>
          </p:cNvPr>
          <p:cNvSpPr>
            <a:spLocks noGrp="1"/>
          </p:cNvSpPr>
          <p:nvPr>
            <p:ph type="title"/>
          </p:nvPr>
        </p:nvSpPr>
        <p:spPr>
          <a:xfrm>
            <a:off x="5536734" y="609600"/>
            <a:ext cx="3737268" cy="1320800"/>
          </a:xfrm>
        </p:spPr>
        <p:txBody>
          <a:bodyPr>
            <a:normAutofit/>
          </a:bodyPr>
          <a:lstStyle/>
          <a:p>
            <a:r>
              <a:rPr lang="de-CH" sz="3300"/>
              <a:t>Informationen zum Schwimmbad</a:t>
            </a:r>
          </a:p>
        </p:txBody>
      </p:sp>
      <p:sp>
        <p:nvSpPr>
          <p:cNvPr id="3" name="Inhaltsplatzhalter 2">
            <a:extLst>
              <a:ext uri="{FF2B5EF4-FFF2-40B4-BE49-F238E27FC236}">
                <a16:creationId xmlns:a16="http://schemas.microsoft.com/office/drawing/2014/main" id="{664EACC2-6F71-769F-C1AB-C2866A96708C}"/>
              </a:ext>
            </a:extLst>
          </p:cNvPr>
          <p:cNvSpPr>
            <a:spLocks noGrp="1"/>
          </p:cNvSpPr>
          <p:nvPr>
            <p:ph idx="1"/>
          </p:nvPr>
        </p:nvSpPr>
        <p:spPr>
          <a:xfrm>
            <a:off x="5209563" y="2160589"/>
            <a:ext cx="4064439" cy="3880773"/>
          </a:xfrm>
        </p:spPr>
        <p:txBody>
          <a:bodyPr>
            <a:normAutofit/>
          </a:bodyPr>
          <a:lstStyle/>
          <a:p>
            <a:pPr>
              <a:lnSpc>
                <a:spcPct val="90000"/>
              </a:lnSpc>
            </a:pPr>
            <a:r>
              <a:rPr lang="de-DE" sz="1100" b="1" dirty="0">
                <a:effectLst/>
                <a:latin typeface="Arial" panose="020B0604020202020204" pitchFamily="34" charset="0"/>
                <a:ea typeface="Times New Roman" panose="02020603050405020304" pitchFamily="18" charset="0"/>
                <a:cs typeface="Times New Roman" panose="02020603050405020304" pitchFamily="18" charset="0"/>
              </a:rPr>
              <a:t>Allgemein</a:t>
            </a:r>
            <a:endParaRPr lang="de-CH" sz="110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lnSpc>
                <a:spcPct val="90000"/>
              </a:lnSpc>
              <a:buNone/>
            </a:pPr>
            <a:r>
              <a:rPr lang="de-DE" sz="1100" dirty="0">
                <a:effectLst/>
                <a:latin typeface="Arial" panose="020B0604020202020204" pitchFamily="34" charset="0"/>
                <a:ea typeface="Times New Roman" panose="02020603050405020304" pitchFamily="18" charset="0"/>
                <a:cs typeface="Times New Roman" panose="02020603050405020304" pitchFamily="18" charset="0"/>
              </a:rPr>
              <a:t>Auf rund 16‘500 m</a:t>
            </a:r>
            <a:r>
              <a:rPr lang="de-DE" sz="1100" baseline="30000" dirty="0">
                <a:effectLst/>
                <a:latin typeface="Arial" panose="020B0604020202020204" pitchFamily="34" charset="0"/>
                <a:ea typeface="Times New Roman" panose="02020603050405020304" pitchFamily="18" charset="0"/>
                <a:cs typeface="Times New Roman" panose="02020603050405020304" pitchFamily="18" charset="0"/>
              </a:rPr>
              <a:t>2</a:t>
            </a:r>
            <a:r>
              <a:rPr lang="de-DE" sz="1100" dirty="0">
                <a:effectLst/>
                <a:latin typeface="Arial" panose="020B0604020202020204" pitchFamily="34" charset="0"/>
                <a:ea typeface="Times New Roman" panose="02020603050405020304" pitchFamily="18" charset="0"/>
                <a:cs typeface="Times New Roman" panose="02020603050405020304" pitchFamily="18" charset="0"/>
              </a:rPr>
              <a:t> an schönster Lage angrenzend an die alte Aare nicht weit von der malerischen Altstadt entfernt bieten wir Kindern, Jugendlichen, Familien und Sportlerinnen und Sportlern, Seniorinnen und Senioren alles für Freizeit, Erholung, Sport und </a:t>
            </a:r>
            <a:r>
              <a:rPr lang="de-DE" sz="1100" dirty="0" err="1">
                <a:effectLst/>
                <a:latin typeface="Arial" panose="020B0604020202020204" pitchFamily="34" charset="0"/>
                <a:ea typeface="Times New Roman" panose="02020603050405020304" pitchFamily="18" charset="0"/>
                <a:cs typeface="Times New Roman" panose="02020603050405020304" pitchFamily="18" charset="0"/>
              </a:rPr>
              <a:t>Spass</a:t>
            </a:r>
            <a:r>
              <a:rPr lang="de-DE" sz="1100" dirty="0">
                <a:effectLst/>
                <a:latin typeface="Arial" panose="020B0604020202020204" pitchFamily="34" charset="0"/>
                <a:ea typeface="Times New Roman" panose="02020603050405020304" pitchFamily="18" charset="0"/>
                <a:cs typeface="Times New Roman" panose="02020603050405020304" pitchFamily="18" charset="0"/>
              </a:rPr>
              <a:t>.</a:t>
            </a:r>
            <a:endParaRPr lang="de-CH" sz="110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lnSpc>
                <a:spcPct val="90000"/>
              </a:lnSpc>
              <a:buNone/>
            </a:pPr>
            <a:endParaRPr lang="de-CH" sz="1100" dirty="0">
              <a:effectLst/>
              <a:latin typeface="Arial" panose="020B0604020202020204" pitchFamily="34" charset="0"/>
              <a:ea typeface="Times New Roman" panose="02020603050405020304" pitchFamily="18" charset="0"/>
              <a:cs typeface="Times New Roman" panose="02020603050405020304" pitchFamily="18" charset="0"/>
            </a:endParaRPr>
          </a:p>
          <a:p>
            <a:pPr>
              <a:lnSpc>
                <a:spcPct val="90000"/>
              </a:lnSpc>
            </a:pPr>
            <a:r>
              <a:rPr lang="de-DE" sz="1100" b="1" dirty="0">
                <a:effectLst/>
                <a:latin typeface="Arial" panose="020B0604020202020204" pitchFamily="34" charset="0"/>
                <a:ea typeface="Times New Roman" panose="02020603050405020304" pitchFamily="18" charset="0"/>
                <a:cs typeface="Times New Roman" panose="02020603050405020304" pitchFamily="18" charset="0"/>
              </a:rPr>
              <a:t>Angebot</a:t>
            </a:r>
            <a:endParaRPr lang="de-CH" sz="110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lnSpc>
                <a:spcPct val="90000"/>
              </a:lnSpc>
              <a:buNone/>
            </a:pPr>
            <a:r>
              <a:rPr lang="de-DE" sz="1100" dirty="0">
                <a:effectLst/>
                <a:latin typeface="Arial" panose="020B0604020202020204" pitchFamily="34" charset="0"/>
                <a:ea typeface="Times New Roman" panose="02020603050405020304" pitchFamily="18" charset="0"/>
                <a:cs typeface="Times New Roman" panose="02020603050405020304" pitchFamily="18" charset="0"/>
              </a:rPr>
              <a:t>Das Schwimmbad Büren a.A. bietet eine 1 und 3m Sprunganlage, ein 50m Schwimmbecken, eine Wasserrutschbahn, ein Kinderplanschbecken sowie ein Beachvolleyballfeld. Der Liege- und Spielbereich bietet Platz für alle.</a:t>
            </a:r>
            <a:endParaRPr lang="de-CH" sz="110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lnSpc>
                <a:spcPct val="90000"/>
              </a:lnSpc>
              <a:buNone/>
            </a:pPr>
            <a:endParaRPr lang="de-CH" sz="1100" dirty="0">
              <a:effectLst/>
              <a:latin typeface="Arial" panose="020B0604020202020204" pitchFamily="34" charset="0"/>
              <a:ea typeface="Times New Roman" panose="02020603050405020304" pitchFamily="18" charset="0"/>
              <a:cs typeface="Times New Roman" panose="02020603050405020304" pitchFamily="18" charset="0"/>
            </a:endParaRPr>
          </a:p>
          <a:p>
            <a:pPr>
              <a:lnSpc>
                <a:spcPct val="90000"/>
              </a:lnSpc>
            </a:pPr>
            <a:r>
              <a:rPr lang="de-DE" sz="1100" b="1" dirty="0">
                <a:effectLst/>
                <a:latin typeface="Arial" panose="020B0604020202020204" pitchFamily="34" charset="0"/>
                <a:ea typeface="Times New Roman" panose="02020603050405020304" pitchFamily="18" charset="0"/>
                <a:cs typeface="Times New Roman" panose="02020603050405020304" pitchFamily="18" charset="0"/>
              </a:rPr>
              <a:t>Lage</a:t>
            </a:r>
            <a:endParaRPr lang="de-CH" sz="110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lnSpc>
                <a:spcPct val="90000"/>
              </a:lnSpc>
              <a:buNone/>
            </a:pPr>
            <a:r>
              <a:rPr lang="de-DE" sz="1100" dirty="0">
                <a:effectLst/>
                <a:latin typeface="Arial" panose="020B0604020202020204" pitchFamily="34" charset="0"/>
                <a:ea typeface="Times New Roman" panose="02020603050405020304" pitchFamily="18" charset="0"/>
                <a:cs typeface="Times New Roman" panose="02020603050405020304" pitchFamily="18" charset="0"/>
              </a:rPr>
              <a:t>Das Schwimmbad befindet sich unweit der Altstadt, in Gehdistanz zur Bushaltestelle und an einer beliebten Fahrradroute. Parkplätze für Fahrräder und Autos sind vorhanden.</a:t>
            </a:r>
            <a:endParaRPr lang="de-CH" sz="1100" dirty="0">
              <a:effectLst/>
              <a:latin typeface="Arial" panose="020B0604020202020204" pitchFamily="34" charset="0"/>
              <a:ea typeface="Times New Roman" panose="02020603050405020304" pitchFamily="18" charset="0"/>
              <a:cs typeface="Times New Roman" panose="02020603050405020304" pitchFamily="18" charset="0"/>
            </a:endParaRPr>
          </a:p>
          <a:p>
            <a:pPr>
              <a:lnSpc>
                <a:spcPct val="90000"/>
              </a:lnSpc>
            </a:pPr>
            <a:endParaRPr lang="de-CH" sz="1100" dirty="0"/>
          </a:p>
        </p:txBody>
      </p:sp>
      <p:pic>
        <p:nvPicPr>
          <p:cNvPr id="11" name="Grafik 10" descr="Ein Bild, das draußen, Baum, Schwimmbecken, Wasser enthält.&#10;&#10;Automatisch generierte Beschreibung">
            <a:extLst>
              <a:ext uri="{FF2B5EF4-FFF2-40B4-BE49-F238E27FC236}">
                <a16:creationId xmlns:a16="http://schemas.microsoft.com/office/drawing/2014/main" id="{80EC7963-ECA8-7C03-7FCA-982ED91AE87B}"/>
              </a:ext>
            </a:extLst>
          </p:cNvPr>
          <p:cNvPicPr>
            <a:picLocks noChangeAspect="1"/>
          </p:cNvPicPr>
          <p:nvPr/>
        </p:nvPicPr>
        <p:blipFill rotWithShape="1">
          <a:blip r:embed="rId2">
            <a:extLst>
              <a:ext uri="{28A0092B-C50C-407E-A947-70E740481C1C}">
                <a14:useLocalDpi xmlns:a14="http://schemas.microsoft.com/office/drawing/2010/main" val="0"/>
              </a:ext>
            </a:extLst>
          </a:blip>
          <a:srcRect l="24595" r="16406"/>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35" name="Isosceles Triangle 34">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CH"/>
          </a:p>
        </p:txBody>
      </p:sp>
    </p:spTree>
    <p:extLst>
      <p:ext uri="{BB962C8B-B14F-4D97-AF65-F5344CB8AC3E}">
        <p14:creationId xmlns:p14="http://schemas.microsoft.com/office/powerpoint/2010/main" val="34865131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3691DB-06A6-10BC-C322-5AE0AF299A8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BF791D1-1CEA-206D-642D-331F73DBD9C7}"/>
              </a:ext>
            </a:extLst>
          </p:cNvPr>
          <p:cNvSpPr>
            <a:spLocks noGrp="1"/>
          </p:cNvSpPr>
          <p:nvPr>
            <p:ph type="title"/>
          </p:nvPr>
        </p:nvSpPr>
        <p:spPr>
          <a:xfrm>
            <a:off x="5536734" y="609600"/>
            <a:ext cx="3737268" cy="1320800"/>
          </a:xfrm>
        </p:spPr>
        <p:txBody>
          <a:bodyPr>
            <a:normAutofit/>
          </a:bodyPr>
          <a:lstStyle/>
          <a:p>
            <a:r>
              <a:rPr lang="de-CH" sz="3300"/>
              <a:t>Informationen zum Schwimmbad</a:t>
            </a:r>
          </a:p>
        </p:txBody>
      </p:sp>
      <p:sp>
        <p:nvSpPr>
          <p:cNvPr id="3" name="Inhaltsplatzhalter 2">
            <a:extLst>
              <a:ext uri="{FF2B5EF4-FFF2-40B4-BE49-F238E27FC236}">
                <a16:creationId xmlns:a16="http://schemas.microsoft.com/office/drawing/2014/main" id="{ADD2E0EE-99B6-106E-2856-497FE1A426A4}"/>
              </a:ext>
            </a:extLst>
          </p:cNvPr>
          <p:cNvSpPr>
            <a:spLocks noGrp="1"/>
          </p:cNvSpPr>
          <p:nvPr>
            <p:ph idx="1"/>
          </p:nvPr>
        </p:nvSpPr>
        <p:spPr>
          <a:xfrm>
            <a:off x="5209563" y="2160589"/>
            <a:ext cx="4064439" cy="3880773"/>
          </a:xfrm>
        </p:spPr>
        <p:txBody>
          <a:bodyPr>
            <a:normAutofit/>
          </a:bodyPr>
          <a:lstStyle/>
          <a:p>
            <a:pPr>
              <a:lnSpc>
                <a:spcPct val="90000"/>
              </a:lnSpc>
            </a:pPr>
            <a:r>
              <a:rPr lang="de-DE" sz="1100" b="1" dirty="0">
                <a:effectLst/>
                <a:latin typeface="Arial" panose="020B0604020202020204" pitchFamily="34" charset="0"/>
                <a:ea typeface="Times New Roman" panose="02020603050405020304" pitchFamily="18" charset="0"/>
                <a:cs typeface="Times New Roman" panose="02020603050405020304" pitchFamily="18" charset="0"/>
              </a:rPr>
              <a:t>Sanierung Schwimmbad</a:t>
            </a:r>
            <a:endParaRPr lang="de-CH" sz="110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lnSpc>
                <a:spcPct val="90000"/>
              </a:lnSpc>
              <a:buNone/>
            </a:pPr>
            <a:r>
              <a:rPr lang="de-CH" sz="1100" dirty="0">
                <a:latin typeface="Arial" panose="020B0604020202020204" pitchFamily="34" charset="0"/>
                <a:ea typeface="Times New Roman" panose="02020603050405020304" pitchFamily="18" charset="0"/>
                <a:cs typeface="Times New Roman" panose="02020603050405020304" pitchFamily="18" charset="0"/>
              </a:rPr>
              <a:t>Das Schwimmbad soll saniert werden. Die Stimmberechtigten haben im September 2026 eine entsprechende Vorlage gutgeheissen. Nebst der Sanierung des Schwimmbeckens, der Erneuerung der Garderoben, einem neuen Kassengebäude, der Erneuerung der WC-Anlagen erhalten alle Gebäude eine einheitliche Holzfassade. Der Badi-Kiosk bleibt innen unverändert, erhält aber auch eine neue Holzfassade. Zudem wird der Aussenbereich des Restaurants (Velo-Café) aufgewertet und es soll eine einladende Atmosphäre geschaffen werden. </a:t>
            </a:r>
          </a:p>
          <a:p>
            <a:pPr marL="0" indent="0">
              <a:lnSpc>
                <a:spcPct val="90000"/>
              </a:lnSpc>
              <a:buNone/>
            </a:pPr>
            <a:r>
              <a:rPr lang="de-CH" sz="1100" dirty="0">
                <a:latin typeface="Arial" panose="020B0604020202020204" pitchFamily="34" charset="0"/>
                <a:ea typeface="Times New Roman" panose="02020603050405020304" pitchFamily="18" charset="0"/>
                <a:cs typeface="Times New Roman" panose="02020603050405020304" pitchFamily="18" charset="0"/>
              </a:rPr>
              <a:t>Aktuell ist der Baustart im Herbst 2028 und die Wiedereröffnung des Schwimmbades im Frühjahr 2029 geplant.</a:t>
            </a:r>
            <a:endParaRPr lang="de-CH" sz="110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lnSpc>
                <a:spcPct val="90000"/>
              </a:lnSpc>
              <a:buNone/>
            </a:pPr>
            <a:endParaRPr lang="de-CH" sz="110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lnSpc>
                <a:spcPct val="90000"/>
              </a:lnSpc>
              <a:buNone/>
            </a:pPr>
            <a:endParaRPr lang="de-CH" sz="1100" dirty="0">
              <a:effectLst/>
              <a:latin typeface="Arial" panose="020B0604020202020204" pitchFamily="34" charset="0"/>
              <a:ea typeface="Times New Roman" panose="02020603050405020304" pitchFamily="18" charset="0"/>
              <a:cs typeface="Times New Roman" panose="02020603050405020304" pitchFamily="18" charset="0"/>
            </a:endParaRPr>
          </a:p>
          <a:p>
            <a:pPr>
              <a:lnSpc>
                <a:spcPct val="90000"/>
              </a:lnSpc>
            </a:pPr>
            <a:endParaRPr lang="de-CH" sz="1100" dirty="0"/>
          </a:p>
        </p:txBody>
      </p:sp>
      <p:pic>
        <p:nvPicPr>
          <p:cNvPr id="11" name="Grafik 10" descr="Ein Bild, das draußen, Baum, Schwimmbecken, Wasser enthält.&#10;&#10;Automatisch generierte Beschreibung">
            <a:extLst>
              <a:ext uri="{FF2B5EF4-FFF2-40B4-BE49-F238E27FC236}">
                <a16:creationId xmlns:a16="http://schemas.microsoft.com/office/drawing/2014/main" id="{7D436110-110E-F098-D14C-F027D0B7094C}"/>
              </a:ext>
            </a:extLst>
          </p:cNvPr>
          <p:cNvPicPr>
            <a:picLocks noChangeAspect="1"/>
          </p:cNvPicPr>
          <p:nvPr/>
        </p:nvPicPr>
        <p:blipFill rotWithShape="1">
          <a:blip r:embed="rId2">
            <a:extLst>
              <a:ext uri="{28A0092B-C50C-407E-A947-70E740481C1C}">
                <a14:useLocalDpi xmlns:a14="http://schemas.microsoft.com/office/drawing/2010/main" val="0"/>
              </a:ext>
            </a:extLst>
          </a:blip>
          <a:srcRect l="24595" r="16406"/>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Tree>
    <p:extLst>
      <p:ext uri="{BB962C8B-B14F-4D97-AF65-F5344CB8AC3E}">
        <p14:creationId xmlns:p14="http://schemas.microsoft.com/office/powerpoint/2010/main" val="4656873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41F59B-ADEE-04E7-E8C7-684A02E723E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33BF910-3B32-FB31-F685-ED95C098D444}"/>
              </a:ext>
            </a:extLst>
          </p:cNvPr>
          <p:cNvSpPr>
            <a:spLocks noGrp="1"/>
          </p:cNvSpPr>
          <p:nvPr>
            <p:ph type="title"/>
          </p:nvPr>
        </p:nvSpPr>
        <p:spPr>
          <a:xfrm>
            <a:off x="677334" y="609600"/>
            <a:ext cx="8596668" cy="687421"/>
          </a:xfrm>
        </p:spPr>
        <p:txBody>
          <a:bodyPr>
            <a:normAutofit fontScale="90000"/>
          </a:bodyPr>
          <a:lstStyle/>
          <a:p>
            <a:pPr>
              <a:lnSpc>
                <a:spcPct val="90000"/>
              </a:lnSpc>
            </a:pPr>
            <a:r>
              <a:rPr lang="de-DE" sz="2800" b="1">
                <a:effectLst/>
                <a:latin typeface="Arial" panose="020B0604020202020204" pitchFamily="34" charset="0"/>
                <a:ea typeface="Times New Roman" panose="02020603050405020304" pitchFamily="18" charset="0"/>
                <a:cs typeface="Times New Roman" panose="02020603050405020304" pitchFamily="18" charset="0"/>
              </a:rPr>
              <a:t>Visualisierung Sanierung Schwimmbad</a:t>
            </a:r>
            <a:br>
              <a:rPr lang="de-CH" sz="2800">
                <a:effectLst/>
                <a:latin typeface="Arial" panose="020B0604020202020204" pitchFamily="34" charset="0"/>
                <a:ea typeface="Times New Roman" panose="02020603050405020304" pitchFamily="18" charset="0"/>
                <a:cs typeface="Times New Roman" panose="02020603050405020304" pitchFamily="18" charset="0"/>
              </a:rPr>
            </a:br>
            <a:br>
              <a:rPr lang="de-CH" sz="2800">
                <a:effectLst/>
                <a:latin typeface="Arial" panose="020B0604020202020204" pitchFamily="34" charset="0"/>
                <a:ea typeface="Times New Roman" panose="02020603050405020304" pitchFamily="18" charset="0"/>
                <a:cs typeface="Times New Roman" panose="02020603050405020304" pitchFamily="18" charset="0"/>
              </a:rPr>
            </a:br>
            <a:endParaRPr lang="de-CH" sz="2800" dirty="0"/>
          </a:p>
        </p:txBody>
      </p:sp>
      <p:pic>
        <p:nvPicPr>
          <p:cNvPr id="6" name="Inhaltsplatzhalter 7">
            <a:extLst>
              <a:ext uri="{FF2B5EF4-FFF2-40B4-BE49-F238E27FC236}">
                <a16:creationId xmlns:a16="http://schemas.microsoft.com/office/drawing/2014/main" id="{304C8DB3-F174-2248-D4E1-777341D5BA2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40225" y="1475581"/>
            <a:ext cx="7739826" cy="4351338"/>
          </a:xfrm>
          <a:prstGeom prst="rect">
            <a:avLst/>
          </a:prstGeom>
        </p:spPr>
      </p:pic>
    </p:spTree>
    <p:extLst>
      <p:ext uri="{BB962C8B-B14F-4D97-AF65-F5344CB8AC3E}">
        <p14:creationId xmlns:p14="http://schemas.microsoft.com/office/powerpoint/2010/main" val="19579909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97284F-2665-6CA4-5AA0-3548056B0B9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BFB5EC0-8DDA-866A-7215-9143520433A4}"/>
              </a:ext>
            </a:extLst>
          </p:cNvPr>
          <p:cNvSpPr>
            <a:spLocks noGrp="1"/>
          </p:cNvSpPr>
          <p:nvPr>
            <p:ph type="title"/>
          </p:nvPr>
        </p:nvSpPr>
        <p:spPr>
          <a:xfrm>
            <a:off x="677334" y="609600"/>
            <a:ext cx="8596668" cy="687421"/>
          </a:xfrm>
        </p:spPr>
        <p:txBody>
          <a:bodyPr>
            <a:normAutofit fontScale="90000"/>
          </a:bodyPr>
          <a:lstStyle/>
          <a:p>
            <a:pPr>
              <a:lnSpc>
                <a:spcPct val="90000"/>
              </a:lnSpc>
            </a:pPr>
            <a:r>
              <a:rPr lang="de-DE" sz="2800" b="1">
                <a:effectLst/>
                <a:latin typeface="Arial" panose="020B0604020202020204" pitchFamily="34" charset="0"/>
                <a:ea typeface="Times New Roman" panose="02020603050405020304" pitchFamily="18" charset="0"/>
                <a:cs typeface="Times New Roman" panose="02020603050405020304" pitchFamily="18" charset="0"/>
              </a:rPr>
              <a:t>Visualisierung Sanierung Schwimmbad</a:t>
            </a:r>
            <a:br>
              <a:rPr lang="de-CH" sz="2800">
                <a:effectLst/>
                <a:latin typeface="Arial" panose="020B0604020202020204" pitchFamily="34" charset="0"/>
                <a:ea typeface="Times New Roman" panose="02020603050405020304" pitchFamily="18" charset="0"/>
                <a:cs typeface="Times New Roman" panose="02020603050405020304" pitchFamily="18" charset="0"/>
              </a:rPr>
            </a:br>
            <a:br>
              <a:rPr lang="de-CH" sz="2800">
                <a:effectLst/>
                <a:latin typeface="Arial" panose="020B0604020202020204" pitchFamily="34" charset="0"/>
                <a:ea typeface="Times New Roman" panose="02020603050405020304" pitchFamily="18" charset="0"/>
                <a:cs typeface="Times New Roman" panose="02020603050405020304" pitchFamily="18" charset="0"/>
              </a:rPr>
            </a:br>
            <a:endParaRPr lang="de-CH" sz="2800" dirty="0"/>
          </a:p>
        </p:txBody>
      </p:sp>
      <p:pic>
        <p:nvPicPr>
          <p:cNvPr id="5" name="Inhaltsplatzhalter 7">
            <a:extLst>
              <a:ext uri="{FF2B5EF4-FFF2-40B4-BE49-F238E27FC236}">
                <a16:creationId xmlns:a16="http://schemas.microsoft.com/office/drawing/2014/main" id="{F55671BB-C3C1-9DB8-DD38-81E9CDA2B7B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25937" y="1575593"/>
            <a:ext cx="7739826" cy="4351338"/>
          </a:xfrm>
          <a:prstGeom prst="rect">
            <a:avLst/>
          </a:prstGeom>
        </p:spPr>
      </p:pic>
    </p:spTree>
    <p:extLst>
      <p:ext uri="{BB962C8B-B14F-4D97-AF65-F5344CB8AC3E}">
        <p14:creationId xmlns:p14="http://schemas.microsoft.com/office/powerpoint/2010/main" val="23680614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45D7714-B468-14A5-A012-75C961DB10BC}"/>
              </a:ext>
            </a:extLst>
          </p:cNvPr>
          <p:cNvSpPr>
            <a:spLocks noGrp="1"/>
          </p:cNvSpPr>
          <p:nvPr>
            <p:ph type="title"/>
          </p:nvPr>
        </p:nvSpPr>
        <p:spPr>
          <a:xfrm>
            <a:off x="677334" y="609600"/>
            <a:ext cx="8596668" cy="1320800"/>
          </a:xfrm>
        </p:spPr>
        <p:txBody>
          <a:bodyPr>
            <a:normAutofit/>
          </a:bodyPr>
          <a:lstStyle/>
          <a:p>
            <a:pPr>
              <a:lnSpc>
                <a:spcPct val="90000"/>
              </a:lnSpc>
            </a:pPr>
            <a:r>
              <a:rPr lang="de-DE" sz="2800" b="1" dirty="0">
                <a:effectLst/>
                <a:latin typeface="Arial" panose="020B0604020202020204" pitchFamily="34" charset="0"/>
                <a:ea typeface="Times New Roman" panose="02020603050405020304" pitchFamily="18" charset="0"/>
                <a:cs typeface="Times New Roman" panose="02020603050405020304" pitchFamily="18" charset="0"/>
              </a:rPr>
              <a:t>Statistik Badebetrieb</a:t>
            </a:r>
            <a:br>
              <a:rPr lang="de-CH" sz="2800" dirty="0">
                <a:effectLst/>
                <a:latin typeface="Arial" panose="020B0604020202020204" pitchFamily="34" charset="0"/>
                <a:ea typeface="Times New Roman" panose="02020603050405020304" pitchFamily="18" charset="0"/>
                <a:cs typeface="Times New Roman" panose="02020603050405020304" pitchFamily="18" charset="0"/>
              </a:rPr>
            </a:br>
            <a:r>
              <a:rPr lang="de-DE" sz="2800" dirty="0">
                <a:effectLst/>
                <a:latin typeface="Arial" panose="020B0604020202020204" pitchFamily="34" charset="0"/>
                <a:ea typeface="Times New Roman" panose="02020603050405020304" pitchFamily="18" charset="0"/>
                <a:cs typeface="Times New Roman" panose="02020603050405020304" pitchFamily="18" charset="0"/>
              </a:rPr>
              <a:t>Besucherzahlen der vergangenen Jahre:</a:t>
            </a:r>
            <a:br>
              <a:rPr lang="de-CH" sz="2800" dirty="0">
                <a:effectLst/>
                <a:latin typeface="Arial" panose="020B0604020202020204" pitchFamily="34" charset="0"/>
                <a:ea typeface="Times New Roman" panose="02020603050405020304" pitchFamily="18" charset="0"/>
                <a:cs typeface="Times New Roman" panose="02020603050405020304" pitchFamily="18" charset="0"/>
              </a:rPr>
            </a:br>
            <a:endParaRPr lang="de-CH" sz="2800" dirty="0"/>
          </a:p>
        </p:txBody>
      </p:sp>
      <p:graphicFrame>
        <p:nvGraphicFramePr>
          <p:cNvPr id="4" name="Inhaltsplatzhalter 3">
            <a:extLst>
              <a:ext uri="{FF2B5EF4-FFF2-40B4-BE49-F238E27FC236}">
                <a16:creationId xmlns:a16="http://schemas.microsoft.com/office/drawing/2014/main" id="{D2D939E0-F8C1-7326-A239-13752171581E}"/>
              </a:ext>
            </a:extLst>
          </p:cNvPr>
          <p:cNvGraphicFramePr>
            <a:graphicFrameLocks noGrp="1"/>
          </p:cNvGraphicFramePr>
          <p:nvPr>
            <p:ph idx="1"/>
            <p:extLst>
              <p:ext uri="{D42A27DB-BD31-4B8C-83A1-F6EECF244321}">
                <p14:modId xmlns:p14="http://schemas.microsoft.com/office/powerpoint/2010/main" val="1808425675"/>
              </p:ext>
            </p:extLst>
          </p:nvPr>
        </p:nvGraphicFramePr>
        <p:xfrm>
          <a:off x="968614" y="2160588"/>
          <a:ext cx="8014808" cy="3881440"/>
        </p:xfrm>
        <a:graphic>
          <a:graphicData uri="http://schemas.openxmlformats.org/drawingml/2006/table">
            <a:tbl>
              <a:tblPr firstRow="1" firstCol="1" bandRow="1">
                <a:tableStyleId>{5C22544A-7EE6-4342-B048-85BDC9FD1C3A}</a:tableStyleId>
              </a:tblPr>
              <a:tblGrid>
                <a:gridCol w="1791620">
                  <a:extLst>
                    <a:ext uri="{9D8B030D-6E8A-4147-A177-3AD203B41FA5}">
                      <a16:colId xmlns:a16="http://schemas.microsoft.com/office/drawing/2014/main" val="1847262745"/>
                    </a:ext>
                  </a:extLst>
                </a:gridCol>
                <a:gridCol w="6223188">
                  <a:extLst>
                    <a:ext uri="{9D8B030D-6E8A-4147-A177-3AD203B41FA5}">
                      <a16:colId xmlns:a16="http://schemas.microsoft.com/office/drawing/2014/main" val="3950464233"/>
                    </a:ext>
                  </a:extLst>
                </a:gridCol>
              </a:tblGrid>
              <a:tr h="388144">
                <a:tc>
                  <a:txBody>
                    <a:bodyPr/>
                    <a:lstStyle/>
                    <a:p>
                      <a:pPr algn="just"/>
                      <a:r>
                        <a:rPr lang="de-DE" sz="2100">
                          <a:effectLst/>
                        </a:rPr>
                        <a:t>Jahr</a:t>
                      </a:r>
                      <a:endParaRPr lang="de-CH" sz="2300">
                        <a:effectLst/>
                        <a:latin typeface="Arial" panose="020B0604020202020204" pitchFamily="34" charset="0"/>
                        <a:ea typeface="Times New Roman" panose="02020603050405020304" pitchFamily="18" charset="0"/>
                        <a:cs typeface="Times New Roman" panose="02020603050405020304" pitchFamily="18" charset="0"/>
                      </a:endParaRPr>
                    </a:p>
                  </a:txBody>
                  <a:tcPr marL="140859" marR="140859" marT="0" marB="0"/>
                </a:tc>
                <a:tc>
                  <a:txBody>
                    <a:bodyPr/>
                    <a:lstStyle/>
                    <a:p>
                      <a:pPr algn="just"/>
                      <a:r>
                        <a:rPr lang="de-DE" sz="2100">
                          <a:effectLst/>
                        </a:rPr>
                        <a:t>Eintritte</a:t>
                      </a:r>
                      <a:endParaRPr lang="de-CH" sz="2300">
                        <a:effectLst/>
                        <a:latin typeface="Arial" panose="020B0604020202020204" pitchFamily="34" charset="0"/>
                        <a:ea typeface="Times New Roman" panose="02020603050405020304" pitchFamily="18" charset="0"/>
                        <a:cs typeface="Times New Roman" panose="02020603050405020304" pitchFamily="18" charset="0"/>
                      </a:endParaRPr>
                    </a:p>
                  </a:txBody>
                  <a:tcPr marL="140859" marR="140859" marT="0" marB="0"/>
                </a:tc>
                <a:extLst>
                  <a:ext uri="{0D108BD9-81ED-4DB2-BD59-A6C34878D82A}">
                    <a16:rowId xmlns:a16="http://schemas.microsoft.com/office/drawing/2014/main" val="3421643203"/>
                  </a:ext>
                </a:extLst>
              </a:tr>
              <a:tr h="388144">
                <a:tc>
                  <a:txBody>
                    <a:bodyPr/>
                    <a:lstStyle/>
                    <a:p>
                      <a:pPr algn="just"/>
                      <a:r>
                        <a:rPr lang="de-DE" sz="2100" dirty="0">
                          <a:effectLst/>
                        </a:rPr>
                        <a:t>2018</a:t>
                      </a:r>
                      <a:endParaRPr lang="de-CH" sz="23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0859" marR="140859" marT="0" marB="0"/>
                </a:tc>
                <a:tc>
                  <a:txBody>
                    <a:bodyPr/>
                    <a:lstStyle/>
                    <a:p>
                      <a:pPr algn="just"/>
                      <a:r>
                        <a:rPr lang="de-DE" sz="2100" dirty="0">
                          <a:effectLst/>
                        </a:rPr>
                        <a:t>57065</a:t>
                      </a:r>
                      <a:endParaRPr lang="de-CH" sz="23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0859" marR="140859" marT="0" marB="0"/>
                </a:tc>
                <a:extLst>
                  <a:ext uri="{0D108BD9-81ED-4DB2-BD59-A6C34878D82A}">
                    <a16:rowId xmlns:a16="http://schemas.microsoft.com/office/drawing/2014/main" val="739715123"/>
                  </a:ext>
                </a:extLst>
              </a:tr>
              <a:tr h="388144">
                <a:tc>
                  <a:txBody>
                    <a:bodyPr/>
                    <a:lstStyle/>
                    <a:p>
                      <a:pPr algn="just"/>
                      <a:r>
                        <a:rPr lang="de-DE" sz="2100">
                          <a:effectLst/>
                        </a:rPr>
                        <a:t>2019</a:t>
                      </a:r>
                      <a:endParaRPr lang="de-CH" sz="2300">
                        <a:effectLst/>
                        <a:latin typeface="Arial" panose="020B0604020202020204" pitchFamily="34" charset="0"/>
                        <a:ea typeface="Times New Roman" panose="02020603050405020304" pitchFamily="18" charset="0"/>
                        <a:cs typeface="Times New Roman" panose="02020603050405020304" pitchFamily="18" charset="0"/>
                      </a:endParaRPr>
                    </a:p>
                  </a:txBody>
                  <a:tcPr marL="140859" marR="140859" marT="0" marB="0"/>
                </a:tc>
                <a:tc>
                  <a:txBody>
                    <a:bodyPr/>
                    <a:lstStyle/>
                    <a:p>
                      <a:pPr algn="just"/>
                      <a:r>
                        <a:rPr lang="de-DE" sz="2100">
                          <a:effectLst/>
                        </a:rPr>
                        <a:t>49892</a:t>
                      </a:r>
                      <a:endParaRPr lang="de-CH" sz="2300">
                        <a:effectLst/>
                        <a:latin typeface="Arial" panose="020B0604020202020204" pitchFamily="34" charset="0"/>
                        <a:ea typeface="Times New Roman" panose="02020603050405020304" pitchFamily="18" charset="0"/>
                        <a:cs typeface="Times New Roman" panose="02020603050405020304" pitchFamily="18" charset="0"/>
                      </a:endParaRPr>
                    </a:p>
                  </a:txBody>
                  <a:tcPr marL="140859" marR="140859" marT="0" marB="0"/>
                </a:tc>
                <a:extLst>
                  <a:ext uri="{0D108BD9-81ED-4DB2-BD59-A6C34878D82A}">
                    <a16:rowId xmlns:a16="http://schemas.microsoft.com/office/drawing/2014/main" val="2726946447"/>
                  </a:ext>
                </a:extLst>
              </a:tr>
              <a:tr h="388144">
                <a:tc>
                  <a:txBody>
                    <a:bodyPr/>
                    <a:lstStyle/>
                    <a:p>
                      <a:pPr algn="just"/>
                      <a:r>
                        <a:rPr lang="de-DE" sz="2100">
                          <a:effectLst/>
                        </a:rPr>
                        <a:t>2020</a:t>
                      </a:r>
                      <a:endParaRPr lang="de-CH" sz="2300">
                        <a:effectLst/>
                        <a:latin typeface="Arial" panose="020B0604020202020204" pitchFamily="34" charset="0"/>
                        <a:ea typeface="Times New Roman" panose="02020603050405020304" pitchFamily="18" charset="0"/>
                        <a:cs typeface="Times New Roman" panose="02020603050405020304" pitchFamily="18" charset="0"/>
                      </a:endParaRPr>
                    </a:p>
                  </a:txBody>
                  <a:tcPr marL="140859" marR="140859" marT="0" marB="0"/>
                </a:tc>
                <a:tc>
                  <a:txBody>
                    <a:bodyPr/>
                    <a:lstStyle/>
                    <a:p>
                      <a:pPr algn="just"/>
                      <a:r>
                        <a:rPr lang="de-DE" sz="2100">
                          <a:effectLst/>
                        </a:rPr>
                        <a:t>Nicht repräsentativ (Corona)</a:t>
                      </a:r>
                      <a:endParaRPr lang="de-CH" sz="2300">
                        <a:effectLst/>
                        <a:latin typeface="Arial" panose="020B0604020202020204" pitchFamily="34" charset="0"/>
                        <a:ea typeface="Times New Roman" panose="02020603050405020304" pitchFamily="18" charset="0"/>
                        <a:cs typeface="Times New Roman" panose="02020603050405020304" pitchFamily="18" charset="0"/>
                      </a:endParaRPr>
                    </a:p>
                  </a:txBody>
                  <a:tcPr marL="140859" marR="140859" marT="0" marB="0"/>
                </a:tc>
                <a:extLst>
                  <a:ext uri="{0D108BD9-81ED-4DB2-BD59-A6C34878D82A}">
                    <a16:rowId xmlns:a16="http://schemas.microsoft.com/office/drawing/2014/main" val="3011718752"/>
                  </a:ext>
                </a:extLst>
              </a:tr>
              <a:tr h="388144">
                <a:tc>
                  <a:txBody>
                    <a:bodyPr/>
                    <a:lstStyle/>
                    <a:p>
                      <a:pPr algn="just"/>
                      <a:r>
                        <a:rPr lang="de-DE" sz="2100">
                          <a:effectLst/>
                        </a:rPr>
                        <a:t>2021</a:t>
                      </a:r>
                      <a:endParaRPr lang="de-CH" sz="2300">
                        <a:effectLst/>
                        <a:latin typeface="Arial" panose="020B0604020202020204" pitchFamily="34" charset="0"/>
                        <a:ea typeface="Times New Roman" panose="02020603050405020304" pitchFamily="18" charset="0"/>
                        <a:cs typeface="Times New Roman" panose="02020603050405020304" pitchFamily="18" charset="0"/>
                      </a:endParaRPr>
                    </a:p>
                  </a:txBody>
                  <a:tcPr marL="140859" marR="140859" marT="0" marB="0"/>
                </a:tc>
                <a:tc>
                  <a:txBody>
                    <a:bodyPr/>
                    <a:lstStyle/>
                    <a:p>
                      <a:pPr algn="just"/>
                      <a:r>
                        <a:rPr lang="de-DE" sz="2100">
                          <a:effectLst/>
                        </a:rPr>
                        <a:t>Nicht repräsentativ (Corona)</a:t>
                      </a:r>
                      <a:endParaRPr lang="de-CH" sz="2300">
                        <a:effectLst/>
                        <a:latin typeface="Arial" panose="020B0604020202020204" pitchFamily="34" charset="0"/>
                        <a:ea typeface="Times New Roman" panose="02020603050405020304" pitchFamily="18" charset="0"/>
                        <a:cs typeface="Times New Roman" panose="02020603050405020304" pitchFamily="18" charset="0"/>
                      </a:endParaRPr>
                    </a:p>
                  </a:txBody>
                  <a:tcPr marL="140859" marR="140859" marT="0" marB="0"/>
                </a:tc>
                <a:extLst>
                  <a:ext uri="{0D108BD9-81ED-4DB2-BD59-A6C34878D82A}">
                    <a16:rowId xmlns:a16="http://schemas.microsoft.com/office/drawing/2014/main" val="2871577141"/>
                  </a:ext>
                </a:extLst>
              </a:tr>
              <a:tr h="388144">
                <a:tc>
                  <a:txBody>
                    <a:bodyPr/>
                    <a:lstStyle/>
                    <a:p>
                      <a:pPr algn="just"/>
                      <a:r>
                        <a:rPr lang="de-DE" sz="2100">
                          <a:effectLst/>
                        </a:rPr>
                        <a:t>2022</a:t>
                      </a:r>
                      <a:endParaRPr lang="de-CH" sz="2300">
                        <a:effectLst/>
                        <a:latin typeface="Arial" panose="020B0604020202020204" pitchFamily="34" charset="0"/>
                        <a:ea typeface="Times New Roman" panose="02020603050405020304" pitchFamily="18" charset="0"/>
                        <a:cs typeface="Times New Roman" panose="02020603050405020304" pitchFamily="18" charset="0"/>
                      </a:endParaRPr>
                    </a:p>
                  </a:txBody>
                  <a:tcPr marL="140859" marR="140859" marT="0" marB="0"/>
                </a:tc>
                <a:tc>
                  <a:txBody>
                    <a:bodyPr/>
                    <a:lstStyle/>
                    <a:p>
                      <a:pPr algn="just"/>
                      <a:r>
                        <a:rPr lang="de-DE" sz="2100">
                          <a:effectLst/>
                        </a:rPr>
                        <a:t>58‘000</a:t>
                      </a:r>
                      <a:endParaRPr lang="de-CH" sz="2300">
                        <a:effectLst/>
                        <a:latin typeface="Arial" panose="020B0604020202020204" pitchFamily="34" charset="0"/>
                        <a:ea typeface="Times New Roman" panose="02020603050405020304" pitchFamily="18" charset="0"/>
                        <a:cs typeface="Times New Roman" panose="02020603050405020304" pitchFamily="18" charset="0"/>
                      </a:endParaRPr>
                    </a:p>
                  </a:txBody>
                  <a:tcPr marL="140859" marR="140859" marT="0" marB="0"/>
                </a:tc>
                <a:extLst>
                  <a:ext uri="{0D108BD9-81ED-4DB2-BD59-A6C34878D82A}">
                    <a16:rowId xmlns:a16="http://schemas.microsoft.com/office/drawing/2014/main" val="1515368645"/>
                  </a:ext>
                </a:extLst>
              </a:tr>
              <a:tr h="388144">
                <a:tc>
                  <a:txBody>
                    <a:bodyPr/>
                    <a:lstStyle/>
                    <a:p>
                      <a:pPr algn="just"/>
                      <a:r>
                        <a:rPr lang="de-DE" sz="2100">
                          <a:effectLst/>
                        </a:rPr>
                        <a:t>2023</a:t>
                      </a:r>
                      <a:endParaRPr lang="de-CH" sz="2300">
                        <a:effectLst/>
                        <a:latin typeface="Arial" panose="020B0604020202020204" pitchFamily="34" charset="0"/>
                        <a:ea typeface="Times New Roman" panose="02020603050405020304" pitchFamily="18" charset="0"/>
                        <a:cs typeface="Times New Roman" panose="02020603050405020304" pitchFamily="18" charset="0"/>
                      </a:endParaRPr>
                    </a:p>
                  </a:txBody>
                  <a:tcPr marL="140859" marR="140859" marT="0" marB="0"/>
                </a:tc>
                <a:tc>
                  <a:txBody>
                    <a:bodyPr/>
                    <a:lstStyle/>
                    <a:p>
                      <a:pPr algn="just"/>
                      <a:r>
                        <a:rPr lang="de-DE" sz="2100" dirty="0">
                          <a:effectLst/>
                        </a:rPr>
                        <a:t>58‘900</a:t>
                      </a:r>
                      <a:endParaRPr lang="de-CH" sz="23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0859" marR="140859" marT="0" marB="0"/>
                </a:tc>
                <a:extLst>
                  <a:ext uri="{0D108BD9-81ED-4DB2-BD59-A6C34878D82A}">
                    <a16:rowId xmlns:a16="http://schemas.microsoft.com/office/drawing/2014/main" val="293300310"/>
                  </a:ext>
                </a:extLst>
              </a:tr>
              <a:tr h="388144">
                <a:tc>
                  <a:txBody>
                    <a:bodyPr/>
                    <a:lstStyle/>
                    <a:p>
                      <a:pPr algn="just"/>
                      <a:r>
                        <a:rPr lang="de-CH" sz="2300" dirty="0">
                          <a:effectLst/>
                          <a:latin typeface="Arial" panose="020B0604020202020204" pitchFamily="34" charset="0"/>
                          <a:ea typeface="Times New Roman" panose="02020603050405020304" pitchFamily="18" charset="0"/>
                          <a:cs typeface="Times New Roman" panose="02020603050405020304" pitchFamily="18" charset="0"/>
                        </a:rPr>
                        <a:t>2024</a:t>
                      </a:r>
                    </a:p>
                  </a:txBody>
                  <a:tcPr marL="140859" marR="140859" marT="0" marB="0"/>
                </a:tc>
                <a:tc>
                  <a:txBody>
                    <a:bodyPr/>
                    <a:lstStyle/>
                    <a:p>
                      <a:pPr algn="just"/>
                      <a:r>
                        <a:rPr lang="de-CH" sz="2300" dirty="0">
                          <a:effectLst/>
                          <a:latin typeface="Arial" panose="020B0604020202020204" pitchFamily="34" charset="0"/>
                          <a:ea typeface="Times New Roman" panose="02020603050405020304" pitchFamily="18" charset="0"/>
                          <a:cs typeface="Times New Roman" panose="02020603050405020304" pitchFamily="18" charset="0"/>
                        </a:rPr>
                        <a:t>38’000</a:t>
                      </a:r>
                    </a:p>
                  </a:txBody>
                  <a:tcPr marL="140859" marR="140859" marT="0" marB="0"/>
                </a:tc>
                <a:extLst>
                  <a:ext uri="{0D108BD9-81ED-4DB2-BD59-A6C34878D82A}">
                    <a16:rowId xmlns:a16="http://schemas.microsoft.com/office/drawing/2014/main" val="779926106"/>
                  </a:ext>
                </a:extLst>
              </a:tr>
              <a:tr h="388144">
                <a:tc>
                  <a:txBody>
                    <a:bodyPr/>
                    <a:lstStyle/>
                    <a:p>
                      <a:pPr algn="just"/>
                      <a:r>
                        <a:rPr lang="de-CH" sz="2300" dirty="0">
                          <a:effectLst/>
                          <a:latin typeface="Arial" panose="020B0604020202020204" pitchFamily="34" charset="0"/>
                          <a:ea typeface="Times New Roman" panose="02020603050405020304" pitchFamily="18" charset="0"/>
                          <a:cs typeface="Times New Roman" panose="02020603050405020304" pitchFamily="18" charset="0"/>
                        </a:rPr>
                        <a:t>2025</a:t>
                      </a:r>
                    </a:p>
                  </a:txBody>
                  <a:tcPr marL="140859" marR="140859" marT="0" marB="0"/>
                </a:tc>
                <a:tc>
                  <a:txBody>
                    <a:bodyPr/>
                    <a:lstStyle/>
                    <a:p>
                      <a:pPr algn="just"/>
                      <a:r>
                        <a:rPr lang="de-CH" sz="2300" dirty="0">
                          <a:effectLst/>
                          <a:latin typeface="Arial" panose="020B0604020202020204" pitchFamily="34" charset="0"/>
                          <a:ea typeface="Times New Roman" panose="02020603050405020304" pitchFamily="18" charset="0"/>
                          <a:cs typeface="Times New Roman" panose="02020603050405020304" pitchFamily="18" charset="0"/>
                        </a:rPr>
                        <a:t>48’000</a:t>
                      </a:r>
                    </a:p>
                  </a:txBody>
                  <a:tcPr marL="140859" marR="140859" marT="0" marB="0"/>
                </a:tc>
                <a:extLst>
                  <a:ext uri="{0D108BD9-81ED-4DB2-BD59-A6C34878D82A}">
                    <a16:rowId xmlns:a16="http://schemas.microsoft.com/office/drawing/2014/main" val="47028885"/>
                  </a:ext>
                </a:extLst>
              </a:tr>
              <a:tr h="388144">
                <a:tc>
                  <a:txBody>
                    <a:bodyPr/>
                    <a:lstStyle/>
                    <a:p>
                      <a:pPr algn="just"/>
                      <a:r>
                        <a:rPr lang="de-CH" sz="2300" dirty="0">
                          <a:effectLst/>
                          <a:latin typeface="Arial" panose="020B0604020202020204" pitchFamily="34" charset="0"/>
                          <a:ea typeface="Times New Roman" panose="02020603050405020304" pitchFamily="18" charset="0"/>
                          <a:cs typeface="Times New Roman" panose="02020603050405020304" pitchFamily="18" charset="0"/>
                        </a:rPr>
                        <a:t>2026</a:t>
                      </a:r>
                    </a:p>
                  </a:txBody>
                  <a:tcPr marL="140859" marR="140859" marT="0" marB="0"/>
                </a:tc>
                <a:tc>
                  <a:txBody>
                    <a:bodyPr/>
                    <a:lstStyle/>
                    <a:p>
                      <a:pPr algn="just"/>
                      <a:r>
                        <a:rPr lang="de-CH" sz="2300" dirty="0">
                          <a:effectLst/>
                          <a:latin typeface="Arial" panose="020B0604020202020204" pitchFamily="34" charset="0"/>
                          <a:ea typeface="Times New Roman" panose="02020603050405020304" pitchFamily="18" charset="0"/>
                          <a:cs typeface="Times New Roman" panose="02020603050405020304" pitchFamily="18" charset="0"/>
                        </a:rPr>
                        <a:t>62’000</a:t>
                      </a:r>
                    </a:p>
                  </a:txBody>
                  <a:tcPr marL="140859" marR="140859" marT="0" marB="0"/>
                </a:tc>
                <a:extLst>
                  <a:ext uri="{0D108BD9-81ED-4DB2-BD59-A6C34878D82A}">
                    <a16:rowId xmlns:a16="http://schemas.microsoft.com/office/drawing/2014/main" val="2694555585"/>
                  </a:ext>
                </a:extLst>
              </a:tr>
            </a:tbl>
          </a:graphicData>
        </a:graphic>
      </p:graphicFrame>
    </p:spTree>
    <p:extLst>
      <p:ext uri="{BB962C8B-B14F-4D97-AF65-F5344CB8AC3E}">
        <p14:creationId xmlns:p14="http://schemas.microsoft.com/office/powerpoint/2010/main" val="1901986155"/>
      </p:ext>
    </p:extLst>
  </p:cSld>
  <p:clrMapOvr>
    <a:masterClrMapping/>
  </p:clrMapOvr>
</p:sld>
</file>

<file path=ppt/theme/theme1.xml><?xml version="1.0" encoding="utf-8"?>
<a:theme xmlns:a="http://schemas.openxmlformats.org/drawingml/2006/main" name="Facette">
  <a:themeElements>
    <a:clrScheme name="Rot">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Facette">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te">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0</TotalTime>
  <Words>930</Words>
  <Application>Microsoft Office PowerPoint</Application>
  <PresentationFormat>Breitbild</PresentationFormat>
  <Paragraphs>109</Paragraphs>
  <Slides>17</Slides>
  <Notes>0</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17</vt:i4>
      </vt:variant>
    </vt:vector>
  </HeadingPairs>
  <TitlesOfParts>
    <vt:vector size="21" baseType="lpstr">
      <vt:lpstr>Arial</vt:lpstr>
      <vt:lpstr>Trebuchet MS</vt:lpstr>
      <vt:lpstr>Wingdings 3</vt:lpstr>
      <vt:lpstr>Facette</vt:lpstr>
      <vt:lpstr>Informationen zur Pacht</vt:lpstr>
      <vt:lpstr>Schwimmbad Restaurant/Kiosk</vt:lpstr>
      <vt:lpstr>Rahmenbedingungen</vt:lpstr>
      <vt:lpstr>Rahmenbedingungen</vt:lpstr>
      <vt:lpstr>Aufgaben</vt:lpstr>
      <vt:lpstr>Weiteres</vt:lpstr>
      <vt:lpstr>Pacht-Grundlagen</vt:lpstr>
      <vt:lpstr>Pacht-Grundlagen 2</vt:lpstr>
      <vt:lpstr>Der Bewerbung sind beizulegen…</vt:lpstr>
      <vt:lpstr>Betriebskonzept</vt:lpstr>
      <vt:lpstr>Das Betriebskonzept muss folgende Inhalte aufweisen:</vt:lpstr>
      <vt:lpstr>PowerPoint-Präsentation</vt:lpstr>
      <vt:lpstr>Informationen zum Schwimmbad</vt:lpstr>
      <vt:lpstr>Informationen zum Schwimmbad</vt:lpstr>
      <vt:lpstr>Visualisierung Sanierung Schwimmbad  </vt:lpstr>
      <vt:lpstr>Visualisierung Sanierung Schwimmbad  </vt:lpstr>
      <vt:lpstr>Statistik Badebetrieb Besucherzahlen der vergangenen Jahre: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Informationen zur Pacht</dc:title>
  <dc:creator>Beer Vanessa</dc:creator>
  <cp:lastModifiedBy>Marti Yves</cp:lastModifiedBy>
  <cp:revision>17</cp:revision>
  <cp:lastPrinted>2024-03-19T13:47:23Z</cp:lastPrinted>
  <dcterms:created xsi:type="dcterms:W3CDTF">2024-03-19T12:54:17Z</dcterms:created>
  <dcterms:modified xsi:type="dcterms:W3CDTF">2026-10-19T14:03:51Z</dcterms:modified>
</cp:coreProperties>
</file>